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2"/>
  </p:notesMasterIdLst>
  <p:sldIdLst>
    <p:sldId id="256" r:id="rId2"/>
    <p:sldId id="257" r:id="rId3"/>
    <p:sldId id="262" r:id="rId4"/>
    <p:sldId id="261" r:id="rId5"/>
    <p:sldId id="264" r:id="rId6"/>
    <p:sldId id="263" r:id="rId7"/>
    <p:sldId id="260" r:id="rId8"/>
    <p:sldId id="287" r:id="rId9"/>
    <p:sldId id="269" r:id="rId10"/>
    <p:sldId id="267" r:id="rId11"/>
    <p:sldId id="265" r:id="rId12"/>
    <p:sldId id="273" r:id="rId13"/>
    <p:sldId id="294" r:id="rId14"/>
    <p:sldId id="275" r:id="rId15"/>
    <p:sldId id="274" r:id="rId16"/>
    <p:sldId id="295" r:id="rId17"/>
    <p:sldId id="296" r:id="rId18"/>
    <p:sldId id="298" r:id="rId19"/>
    <p:sldId id="293" r:id="rId20"/>
    <p:sldId id="268" r:id="rId21"/>
    <p:sldId id="259" r:id="rId22"/>
    <p:sldId id="283" r:id="rId23"/>
    <p:sldId id="286" r:id="rId24"/>
    <p:sldId id="289" r:id="rId25"/>
    <p:sldId id="284" r:id="rId26"/>
    <p:sldId id="285" r:id="rId27"/>
    <p:sldId id="291" r:id="rId28"/>
    <p:sldId id="292" r:id="rId29"/>
    <p:sldId id="277" r:id="rId30"/>
    <p:sldId id="276" r:id="rId31"/>
  </p:sldIdLst>
  <p:sldSz cx="9144000" cy="5143500" type="screen16x9"/>
  <p:notesSz cx="6858000" cy="9144000"/>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slav Brkić" initials="MB" lastIdx="1" clrIdx="0">
    <p:extLst>
      <p:ext uri="{19B8F6BF-5375-455C-9EA6-DF929625EA0E}">
        <p15:presenceInfo xmlns:p15="http://schemas.microsoft.com/office/powerpoint/2012/main" userId="S-1-5-21-1288235128-2553061431-1978169118-7070" providerId="AD"/>
      </p:ext>
    </p:extLst>
  </p:cmAuthor>
  <p:cmAuthor id="2" name="Ana Šabić" initials="AŠ" lastIdx="19" clrIdx="1">
    <p:extLst>
      <p:ext uri="{19B8F6BF-5375-455C-9EA6-DF929625EA0E}">
        <p15:presenceInfo xmlns:p15="http://schemas.microsoft.com/office/powerpoint/2012/main" userId="S-1-5-21-1288235128-2553061431-1978169118-70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416C"/>
    <a:srgbClr val="606878"/>
    <a:srgbClr val="D8182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67061" autoAdjust="0"/>
  </p:normalViewPr>
  <p:slideViewPr>
    <p:cSldViewPr snapToGrid="0">
      <p:cViewPr varScale="1">
        <p:scale>
          <a:sx n="102" d="100"/>
          <a:sy n="102" d="100"/>
        </p:scale>
        <p:origin x="17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E9617-6942-4C12-AB9E-1D6D1A6599D0}" type="datetimeFigureOut">
              <a:rPr lang="hr-HR" smtClean="0"/>
              <a:t>09.03.2023.</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7287E-D719-4E41-8D06-391A42BDF523}" type="slidenum">
              <a:rPr lang="hr-HR" smtClean="0"/>
              <a:t>‹N°›</a:t>
            </a:fld>
            <a:endParaRPr lang="hr-HR"/>
          </a:p>
        </p:txBody>
      </p:sp>
    </p:spTree>
    <p:extLst>
      <p:ext uri="{BB962C8B-B14F-4D97-AF65-F5344CB8AC3E}">
        <p14:creationId xmlns:p14="http://schemas.microsoft.com/office/powerpoint/2010/main" val="12437404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5A7287E-D719-4E41-8D06-391A42BDF523}" type="slidenum">
              <a:rPr lang="hr-HR" smtClean="0"/>
              <a:t>11</a:t>
            </a:fld>
            <a:endParaRPr lang="hr-HR"/>
          </a:p>
        </p:txBody>
      </p:sp>
    </p:spTree>
    <p:extLst>
      <p:ext uri="{BB962C8B-B14F-4D97-AF65-F5344CB8AC3E}">
        <p14:creationId xmlns:p14="http://schemas.microsoft.com/office/powerpoint/2010/main" val="365349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5A7287E-D719-4E41-8D06-391A42BDF523}" type="slidenum">
              <a:rPr lang="hr-HR" smtClean="0"/>
              <a:t>27</a:t>
            </a:fld>
            <a:endParaRPr lang="hr-HR"/>
          </a:p>
        </p:txBody>
      </p:sp>
    </p:spTree>
    <p:extLst>
      <p:ext uri="{BB962C8B-B14F-4D97-AF65-F5344CB8AC3E}">
        <p14:creationId xmlns:p14="http://schemas.microsoft.com/office/powerpoint/2010/main" val="286562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5A7287E-D719-4E41-8D06-391A42BDF523}" type="slidenum">
              <a:rPr lang="hr-HR" smtClean="0"/>
              <a:t>28</a:t>
            </a:fld>
            <a:endParaRPr lang="hr-HR"/>
          </a:p>
        </p:txBody>
      </p:sp>
    </p:spTree>
    <p:extLst>
      <p:ext uri="{BB962C8B-B14F-4D97-AF65-F5344CB8AC3E}">
        <p14:creationId xmlns:p14="http://schemas.microsoft.com/office/powerpoint/2010/main" val="253959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5A7287E-D719-4E41-8D06-391A42BDF523}" type="slidenum">
              <a:rPr lang="hr-HR" smtClean="0"/>
              <a:t>12</a:t>
            </a:fld>
            <a:endParaRPr lang="hr-HR"/>
          </a:p>
        </p:txBody>
      </p:sp>
    </p:spTree>
    <p:extLst>
      <p:ext uri="{BB962C8B-B14F-4D97-AF65-F5344CB8AC3E}">
        <p14:creationId xmlns:p14="http://schemas.microsoft.com/office/powerpoint/2010/main" val="319737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5A7287E-D719-4E41-8D06-391A42BDF523}" type="slidenum">
              <a:rPr lang="hr-HR" smtClean="0"/>
              <a:t>13</a:t>
            </a:fld>
            <a:endParaRPr lang="hr-HR"/>
          </a:p>
        </p:txBody>
      </p:sp>
    </p:spTree>
    <p:extLst>
      <p:ext uri="{BB962C8B-B14F-4D97-AF65-F5344CB8AC3E}">
        <p14:creationId xmlns:p14="http://schemas.microsoft.com/office/powerpoint/2010/main" val="304150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5A7287E-D719-4E41-8D06-391A42BDF523}" type="slidenum">
              <a:rPr lang="hr-HR" smtClean="0"/>
              <a:t>16</a:t>
            </a:fld>
            <a:endParaRPr lang="hr-HR"/>
          </a:p>
        </p:txBody>
      </p:sp>
    </p:spTree>
    <p:extLst>
      <p:ext uri="{BB962C8B-B14F-4D97-AF65-F5344CB8AC3E}">
        <p14:creationId xmlns:p14="http://schemas.microsoft.com/office/powerpoint/2010/main" val="1482038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5A7287E-D719-4E41-8D06-391A42BDF523}" type="slidenum">
              <a:rPr lang="hr-HR" smtClean="0"/>
              <a:t>17</a:t>
            </a:fld>
            <a:endParaRPr lang="hr-HR"/>
          </a:p>
        </p:txBody>
      </p:sp>
    </p:spTree>
    <p:extLst>
      <p:ext uri="{BB962C8B-B14F-4D97-AF65-F5344CB8AC3E}">
        <p14:creationId xmlns:p14="http://schemas.microsoft.com/office/powerpoint/2010/main" val="100346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5A7287E-D719-4E41-8D06-391A42BDF523}" type="slidenum">
              <a:rPr lang="hr-HR" smtClean="0"/>
              <a:t>18</a:t>
            </a:fld>
            <a:endParaRPr lang="hr-HR"/>
          </a:p>
        </p:txBody>
      </p:sp>
    </p:spTree>
    <p:extLst>
      <p:ext uri="{BB962C8B-B14F-4D97-AF65-F5344CB8AC3E}">
        <p14:creationId xmlns:p14="http://schemas.microsoft.com/office/powerpoint/2010/main" val="2854863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5A7287E-D719-4E41-8D06-391A42BDF523}" type="slidenum">
              <a:rPr lang="hr-HR" smtClean="0"/>
              <a:t>19</a:t>
            </a:fld>
            <a:endParaRPr lang="hr-HR"/>
          </a:p>
        </p:txBody>
      </p:sp>
    </p:spTree>
    <p:extLst>
      <p:ext uri="{BB962C8B-B14F-4D97-AF65-F5344CB8AC3E}">
        <p14:creationId xmlns:p14="http://schemas.microsoft.com/office/powerpoint/2010/main" val="397351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5A7287E-D719-4E41-8D06-391A42BDF523}" type="slidenum">
              <a:rPr lang="hr-HR" smtClean="0"/>
              <a:t>22</a:t>
            </a:fld>
            <a:endParaRPr lang="hr-HR"/>
          </a:p>
        </p:txBody>
      </p:sp>
    </p:spTree>
    <p:extLst>
      <p:ext uri="{BB962C8B-B14F-4D97-AF65-F5344CB8AC3E}">
        <p14:creationId xmlns:p14="http://schemas.microsoft.com/office/powerpoint/2010/main" val="125311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5A7287E-D719-4E41-8D06-391A42BDF523}" type="slidenum">
              <a:rPr lang="hr-HR" smtClean="0"/>
              <a:t>26</a:t>
            </a:fld>
            <a:endParaRPr lang="hr-HR"/>
          </a:p>
        </p:txBody>
      </p:sp>
    </p:spTree>
    <p:extLst>
      <p:ext uri="{BB962C8B-B14F-4D97-AF65-F5344CB8AC3E}">
        <p14:creationId xmlns:p14="http://schemas.microsoft.com/office/powerpoint/2010/main" val="588405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10" name="Pravokutnik 9"/>
          <p:cNvSpPr/>
          <p:nvPr userDrawn="1"/>
        </p:nvSpPr>
        <p:spPr>
          <a:xfrm>
            <a:off x="0" y="2046850"/>
            <a:ext cx="9144000" cy="3096650"/>
          </a:xfrm>
          <a:prstGeom prst="rect">
            <a:avLst/>
          </a:prstGeom>
          <a:solidFill>
            <a:srgbClr val="60687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sp>
        <p:nvSpPr>
          <p:cNvPr id="12" name="Rectangle 4"/>
          <p:cNvSpPr>
            <a:spLocks noGrp="1" noChangeArrowheads="1"/>
          </p:cNvSpPr>
          <p:nvPr>
            <p:ph type="ctrTitle" hasCustomPrompt="1"/>
          </p:nvPr>
        </p:nvSpPr>
        <p:spPr>
          <a:xfrm>
            <a:off x="721519" y="2680296"/>
            <a:ext cx="7700962" cy="360099"/>
          </a:xfrm>
        </p:spPr>
        <p:txBody>
          <a:bodyPr>
            <a:spAutoFit/>
          </a:bodyPr>
          <a:lstStyle>
            <a:lvl1pPr algn="ctr">
              <a:lnSpc>
                <a:spcPct val="90000"/>
              </a:lnSpc>
              <a:defRPr sz="2600">
                <a:solidFill>
                  <a:srgbClr val="D81820"/>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13" name="Rectangle 5"/>
          <p:cNvSpPr>
            <a:spLocks noGrp="1" noChangeArrowheads="1"/>
          </p:cNvSpPr>
          <p:nvPr>
            <p:ph type="subTitle" idx="1" hasCustomPrompt="1"/>
          </p:nvPr>
        </p:nvSpPr>
        <p:spPr>
          <a:xfrm>
            <a:off x="721519" y="3482727"/>
            <a:ext cx="7700962" cy="219291"/>
          </a:xfrm>
        </p:spPr>
        <p:txBody>
          <a:bodyPr>
            <a:spAutoFit/>
          </a:bodyPr>
          <a:lstStyle>
            <a:lvl1pPr marL="0" indent="0" algn="ctr">
              <a:lnSpc>
                <a:spcPct val="95000"/>
              </a:lnSpc>
              <a:defRPr spc="0" baseline="0">
                <a:solidFill>
                  <a:srgbClr val="606878"/>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sp>
        <p:nvSpPr>
          <p:cNvPr id="14" name="Text Placeholder 15"/>
          <p:cNvSpPr>
            <a:spLocks noGrp="1"/>
          </p:cNvSpPr>
          <p:nvPr>
            <p:ph type="body" sz="quarter" idx="10" hasCustomPrompt="1"/>
          </p:nvPr>
        </p:nvSpPr>
        <p:spPr>
          <a:xfrm>
            <a:off x="721519" y="4136452"/>
            <a:ext cx="7700400" cy="146194"/>
          </a:xfrm>
        </p:spPr>
        <p:txBody>
          <a:bodyPr anchor="t" anchorCtr="0">
            <a:spAutoFit/>
          </a:bodyPr>
          <a:lstStyle>
            <a:lvl1pPr marL="0" indent="0" algn="ctr">
              <a:lnSpc>
                <a:spcPct val="95000"/>
              </a:lnSpc>
              <a:spcBef>
                <a:spcPts val="0"/>
              </a:spcBef>
              <a:defRPr sz="1000" baseline="0">
                <a:solidFill>
                  <a:srgbClr val="606878"/>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pic>
        <p:nvPicPr>
          <p:cNvPr id="15" name="Slik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6279" y="580511"/>
            <a:ext cx="2350880" cy="1008000"/>
          </a:xfrm>
          <a:prstGeom prst="rect">
            <a:avLst/>
          </a:prstGeom>
        </p:spPr>
      </p:pic>
      <p:sp>
        <p:nvSpPr>
          <p:cNvPr id="9" name="Pravokutnik 8"/>
          <p:cNvSpPr/>
          <p:nvPr userDrawn="1"/>
        </p:nvSpPr>
        <p:spPr>
          <a:xfrm>
            <a:off x="4329332" y="4668977"/>
            <a:ext cx="481820" cy="474523"/>
          </a:xfrm>
          <a:prstGeom prst="rect">
            <a:avLst/>
          </a:prstGeom>
          <a:solidFill>
            <a:srgbClr val="60687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204922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9" name="Pravokutnik 8"/>
          <p:cNvSpPr/>
          <p:nvPr/>
        </p:nvSpPr>
        <p:spPr>
          <a:xfrm>
            <a:off x="0" y="1419622"/>
            <a:ext cx="9144000" cy="2736725"/>
          </a:xfrm>
          <a:prstGeom prst="rect">
            <a:avLst/>
          </a:prstGeom>
          <a:solidFill>
            <a:srgbClr val="60687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hasCustomPrompt="1"/>
          </p:nvPr>
        </p:nvSpPr>
        <p:spPr>
          <a:xfrm>
            <a:off x="720000" y="2568840"/>
            <a:ext cx="7700400" cy="360099"/>
          </a:xfrm>
        </p:spPr>
        <p:txBody>
          <a:bodyPr anchor="ctr" anchorCtr="0">
            <a:spAutoFit/>
          </a:bodyPr>
          <a:lstStyle>
            <a:lvl1pPr algn="l">
              <a:lnSpc>
                <a:spcPct val="90000"/>
              </a:lnSpc>
              <a:defRPr sz="2600" b="0" cap="none">
                <a:latin typeface="+mj-lt"/>
                <a:ea typeface="Segoe UI" panose="020B0502040204020203" pitchFamily="34" charset="0"/>
                <a:cs typeface="Segoe UI" panose="020B0502040204020203" pitchFamily="34" charset="0"/>
              </a:defRPr>
            </a:lvl1pPr>
          </a:lstStyle>
          <a:p>
            <a:r>
              <a:rPr lang="hr-HR" dirty="0"/>
              <a:t>Uredite naslov sekcije</a:t>
            </a:r>
          </a:p>
        </p:txBody>
      </p:sp>
      <p:sp>
        <p:nvSpPr>
          <p:cNvPr id="3" name="Text Placeholder 2"/>
          <p:cNvSpPr>
            <a:spLocks noGrp="1"/>
          </p:cNvSpPr>
          <p:nvPr>
            <p:ph type="body" idx="1" hasCustomPrompt="1"/>
          </p:nvPr>
        </p:nvSpPr>
        <p:spPr>
          <a:xfrm>
            <a:off x="720000" y="2025694"/>
            <a:ext cx="7700400" cy="219291"/>
          </a:xfrm>
        </p:spPr>
        <p:txBody>
          <a:bodyPr anchor="b">
            <a:spAutoFit/>
          </a:bodyPr>
          <a:lstStyle>
            <a:lvl1pPr marL="0" indent="0">
              <a:lnSpc>
                <a:spcPct val="95000"/>
              </a:lnSpc>
              <a:buNone/>
              <a:defRPr sz="1500">
                <a:solidFill>
                  <a:srgbClr val="606878"/>
                </a:solidFill>
                <a:latin typeface="+mj-lt"/>
                <a:ea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dirty="0"/>
              <a:t>Uredite nadnaslov ili prazno</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4" y="468000"/>
            <a:ext cx="406249" cy="576000"/>
          </a:xfrm>
          <a:prstGeom prst="rect">
            <a:avLst/>
          </a:prstGeom>
        </p:spPr>
      </p:pic>
      <p:sp>
        <p:nvSpPr>
          <p:cNvPr id="8" name="Text Placeholder 7"/>
          <p:cNvSpPr>
            <a:spLocks noGrp="1"/>
          </p:cNvSpPr>
          <p:nvPr>
            <p:ph type="body" sz="quarter" idx="12" hasCustomPrompt="1"/>
          </p:nvPr>
        </p:nvSpPr>
        <p:spPr>
          <a:xfrm>
            <a:off x="720725" y="3253097"/>
            <a:ext cx="7700400" cy="219291"/>
          </a:xfrm>
        </p:spPr>
        <p:txBody>
          <a:bodyPr>
            <a:spAutoFit/>
          </a:bodyPr>
          <a:lstStyle>
            <a:lvl1pPr marL="0" indent="0">
              <a:lnSpc>
                <a:spcPct val="95000"/>
              </a:lnSpc>
              <a:spcBef>
                <a:spcPts val="0"/>
              </a:spcBef>
              <a:defRPr sz="1500">
                <a:solidFill>
                  <a:srgbClr val="606878"/>
                </a:solidFill>
                <a:latin typeface="+mj-lt"/>
                <a:ea typeface="Segoe UI" panose="020B0502040204020203" pitchFamily="34" charset="0"/>
                <a:cs typeface="Segoe UI" panose="020B0502040204020203" pitchFamily="34" charset="0"/>
              </a:defRPr>
            </a:lvl1pPr>
          </a:lstStyle>
          <a:p>
            <a:pPr lvl="0"/>
            <a:r>
              <a:rPr lang="hr-HR" dirty="0"/>
              <a:t>Uredite podnaslov ili prazno</a:t>
            </a:r>
            <a:endParaRPr lang="en-US" dirty="0"/>
          </a:p>
        </p:txBody>
      </p:sp>
      <p:sp>
        <p:nvSpPr>
          <p:cNvPr id="10" name="Espace réservé du numéro de diapositiv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pic>
        <p:nvPicPr>
          <p:cNvPr id="11" name="Slika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138" y="4680619"/>
            <a:ext cx="1399736" cy="229746"/>
          </a:xfrm>
          <a:prstGeom prst="rect">
            <a:avLst/>
          </a:prstGeom>
        </p:spPr>
      </p:pic>
    </p:spTree>
    <p:extLst>
      <p:ext uri="{BB962C8B-B14F-4D97-AF65-F5344CB8AC3E}">
        <p14:creationId xmlns:p14="http://schemas.microsoft.com/office/powerpoint/2010/main" val="921777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ction Header">
    <p:spTree>
      <p:nvGrpSpPr>
        <p:cNvPr id="1" name=""/>
        <p:cNvGrpSpPr/>
        <p:nvPr/>
      </p:nvGrpSpPr>
      <p:grpSpPr>
        <a:xfrm>
          <a:off x="0" y="0"/>
          <a:ext cx="0" cy="0"/>
          <a:chOff x="0" y="0"/>
          <a:chExt cx="0" cy="0"/>
        </a:xfrm>
      </p:grpSpPr>
      <p:sp>
        <p:nvSpPr>
          <p:cNvPr id="9" name="Pravokutnik 8"/>
          <p:cNvSpPr/>
          <p:nvPr/>
        </p:nvSpPr>
        <p:spPr>
          <a:xfrm>
            <a:off x="0" y="1419622"/>
            <a:ext cx="9144000" cy="2736725"/>
          </a:xfrm>
          <a:prstGeom prst="rect">
            <a:avLst/>
          </a:prstGeom>
          <a:solidFill>
            <a:srgbClr val="38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hasCustomPrompt="1"/>
          </p:nvPr>
        </p:nvSpPr>
        <p:spPr>
          <a:xfrm>
            <a:off x="720000" y="2568840"/>
            <a:ext cx="7700400" cy="360099"/>
          </a:xfrm>
        </p:spPr>
        <p:txBody>
          <a:bodyPr anchor="ctr" anchorCtr="0">
            <a:spAutoFit/>
          </a:bodyPr>
          <a:lstStyle>
            <a:lvl1pPr algn="l">
              <a:lnSpc>
                <a:spcPct val="90000"/>
              </a:lnSpc>
              <a:defRPr sz="2600" b="0" cap="none">
                <a:solidFill>
                  <a:schemeClr val="bg1">
                    <a:lumMod val="95000"/>
                  </a:schemeClr>
                </a:solidFill>
                <a:latin typeface="+mj-lt"/>
                <a:ea typeface="Segoe UI" panose="020B0502040204020203" pitchFamily="34" charset="0"/>
                <a:cs typeface="Segoe UI" panose="020B0502040204020203" pitchFamily="34" charset="0"/>
              </a:defRPr>
            </a:lvl1pPr>
          </a:lstStyle>
          <a:p>
            <a:r>
              <a:rPr lang="hr-HR" dirty="0"/>
              <a:t>Uredite naslov sekcije</a:t>
            </a:r>
          </a:p>
        </p:txBody>
      </p:sp>
      <p:sp>
        <p:nvSpPr>
          <p:cNvPr id="3" name="Text Placeholder 2"/>
          <p:cNvSpPr>
            <a:spLocks noGrp="1"/>
          </p:cNvSpPr>
          <p:nvPr>
            <p:ph type="body" idx="1" hasCustomPrompt="1"/>
          </p:nvPr>
        </p:nvSpPr>
        <p:spPr>
          <a:xfrm>
            <a:off x="720000" y="2025694"/>
            <a:ext cx="7700400" cy="219291"/>
          </a:xfrm>
        </p:spPr>
        <p:txBody>
          <a:bodyPr anchor="b">
            <a:spAutoFit/>
          </a:bodyPr>
          <a:lstStyle>
            <a:lvl1pPr marL="0" indent="0">
              <a:lnSpc>
                <a:spcPct val="95000"/>
              </a:lnSpc>
              <a:buNone/>
              <a:defRPr sz="1500">
                <a:solidFill>
                  <a:schemeClr val="bg1">
                    <a:lumMod val="95000"/>
                  </a:schemeClr>
                </a:solidFill>
                <a:latin typeface="+mj-lt"/>
                <a:ea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dirty="0"/>
              <a:t>Uredite nadnaslov ili prazno</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4" y="468000"/>
            <a:ext cx="406249" cy="576000"/>
          </a:xfrm>
          <a:prstGeom prst="rect">
            <a:avLst/>
          </a:prstGeom>
        </p:spPr>
      </p:pic>
      <p:sp>
        <p:nvSpPr>
          <p:cNvPr id="8" name="Text Placeholder 7"/>
          <p:cNvSpPr>
            <a:spLocks noGrp="1"/>
          </p:cNvSpPr>
          <p:nvPr>
            <p:ph type="body" sz="quarter" idx="12" hasCustomPrompt="1"/>
          </p:nvPr>
        </p:nvSpPr>
        <p:spPr>
          <a:xfrm>
            <a:off x="720725" y="3253097"/>
            <a:ext cx="7700400" cy="219291"/>
          </a:xfrm>
        </p:spPr>
        <p:txBody>
          <a:bodyPr>
            <a:spAutoFit/>
          </a:bodyPr>
          <a:lstStyle>
            <a:lvl1pPr marL="0" indent="0">
              <a:lnSpc>
                <a:spcPct val="95000"/>
              </a:lnSpc>
              <a:spcBef>
                <a:spcPts val="0"/>
              </a:spcBef>
              <a:defRPr sz="150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hr-HR" dirty="0"/>
              <a:t>Uredite podnaslov ili prazno</a:t>
            </a:r>
            <a:endParaRPr lang="en-US" dirty="0"/>
          </a:p>
        </p:txBody>
      </p:sp>
      <p:sp>
        <p:nvSpPr>
          <p:cNvPr id="10" name="Espace réservé du numéro de diapositiv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pic>
        <p:nvPicPr>
          <p:cNvPr id="11" name="Slika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138" y="4680619"/>
            <a:ext cx="1399736" cy="229746"/>
          </a:xfrm>
          <a:prstGeom prst="rect">
            <a:avLst/>
          </a:prstGeom>
        </p:spPr>
      </p:pic>
    </p:spTree>
    <p:extLst>
      <p:ext uri="{BB962C8B-B14F-4D97-AF65-F5344CB8AC3E}">
        <p14:creationId xmlns:p14="http://schemas.microsoft.com/office/powerpoint/2010/main" val="630913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3" name="Content Placeholder 2"/>
          <p:cNvSpPr>
            <a:spLocks noGrp="1"/>
          </p:cNvSpPr>
          <p:nvPr>
            <p:ph sz="half" idx="1" hasCustomPrompt="1"/>
          </p:nvPr>
        </p:nvSpPr>
        <p:spPr>
          <a:xfrm>
            <a:off x="719139" y="1440000"/>
            <a:ext cx="3773487" cy="3096000"/>
          </a:xfrm>
        </p:spPr>
        <p:txBody>
          <a:bodyPr>
            <a:normAutofit/>
          </a:bodyPr>
          <a:lstStyle>
            <a:lvl1pPr marL="0" indent="-288000">
              <a:lnSpc>
                <a:spcPct val="113000"/>
              </a:lnSpc>
              <a:defRPr sz="1500">
                <a:latin typeface="+mn-lt"/>
                <a:ea typeface="Segoe UI" panose="020B0502040204020203" pitchFamily="34" charset="0"/>
                <a:cs typeface="Segoe UI" panose="020B0502040204020203" pitchFamily="34" charset="0"/>
              </a:defRPr>
            </a:lvl1pPr>
            <a:lvl2pPr>
              <a:lnSpc>
                <a:spcPct val="113000"/>
              </a:lnSpc>
              <a:defRPr sz="1500">
                <a:latin typeface="+mn-lt"/>
                <a:ea typeface="Segoe UI" panose="020B0502040204020203" pitchFamily="34" charset="0"/>
                <a:cs typeface="Segoe UI" panose="020B0502040204020203" pitchFamily="34" charset="0"/>
              </a:defRPr>
            </a:lvl2pPr>
            <a:lvl3pPr>
              <a:lnSpc>
                <a:spcPct val="113000"/>
              </a:lnSpc>
              <a:defRPr sz="1500">
                <a:latin typeface="+mn-lt"/>
                <a:ea typeface="Segoe UI" panose="020B0502040204020203" pitchFamily="34" charset="0"/>
                <a:cs typeface="Segoe UI" panose="020B0502040204020203" pitchFamily="34" charset="0"/>
              </a:defRPr>
            </a:lvl3pPr>
            <a:lvl4pPr>
              <a:lnSpc>
                <a:spcPct val="113000"/>
              </a:lnSpc>
              <a:defRPr sz="1500">
                <a:latin typeface="+mn-lt"/>
                <a:ea typeface="Segoe UI" panose="020B0502040204020203" pitchFamily="34" charset="0"/>
                <a:cs typeface="Segoe UI" panose="020B0502040204020203" pitchFamily="34" charset="0"/>
              </a:defRPr>
            </a:lvl4pPr>
            <a:lvl5pPr>
              <a:lnSpc>
                <a:spcPct val="113000"/>
              </a:lnSpc>
              <a:defRPr sz="1500">
                <a:latin typeface="+mn-lt"/>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half" idx="2" hasCustomPrompt="1"/>
          </p:nvPr>
        </p:nvSpPr>
        <p:spPr>
          <a:xfrm>
            <a:off x="4645026" y="1440000"/>
            <a:ext cx="3775075" cy="3096000"/>
          </a:xfrm>
        </p:spPr>
        <p:txBody>
          <a:bodyPr>
            <a:normAutofit/>
          </a:bodyPr>
          <a:lstStyle>
            <a:lvl1pPr>
              <a:lnSpc>
                <a:spcPct val="113000"/>
              </a:lnSpc>
              <a:spcBef>
                <a:spcPts val="400"/>
              </a:spcBef>
              <a:defRPr sz="1500">
                <a:latin typeface="+mn-lt"/>
                <a:ea typeface="Segoe UI" panose="020B0502040204020203" pitchFamily="34" charset="0"/>
                <a:cs typeface="Segoe UI" panose="020B0502040204020203" pitchFamily="34" charset="0"/>
              </a:defRPr>
            </a:lvl1pPr>
            <a:lvl2pPr>
              <a:lnSpc>
                <a:spcPct val="113000"/>
              </a:lnSpc>
              <a:spcBef>
                <a:spcPts val="400"/>
              </a:spcBef>
              <a:defRPr sz="1500">
                <a:latin typeface="+mn-lt"/>
                <a:ea typeface="Segoe UI" panose="020B0502040204020203" pitchFamily="34" charset="0"/>
                <a:cs typeface="Segoe UI" panose="020B0502040204020203" pitchFamily="34" charset="0"/>
              </a:defRPr>
            </a:lvl2pPr>
            <a:lvl3pPr>
              <a:lnSpc>
                <a:spcPct val="113000"/>
              </a:lnSpc>
              <a:spcBef>
                <a:spcPts val="400"/>
              </a:spcBef>
              <a:defRPr sz="1500">
                <a:latin typeface="+mn-lt"/>
                <a:ea typeface="Segoe UI" panose="020B0502040204020203" pitchFamily="34" charset="0"/>
                <a:cs typeface="Segoe UI" panose="020B0502040204020203" pitchFamily="34" charset="0"/>
              </a:defRPr>
            </a:lvl3pPr>
            <a:lvl4pPr>
              <a:lnSpc>
                <a:spcPct val="113000"/>
              </a:lnSpc>
              <a:spcBef>
                <a:spcPts val="400"/>
              </a:spcBef>
              <a:defRPr sz="1500">
                <a:latin typeface="+mn-lt"/>
                <a:ea typeface="Segoe UI" panose="020B0502040204020203" pitchFamily="34" charset="0"/>
                <a:cs typeface="Segoe UI" panose="020B0502040204020203" pitchFamily="34" charset="0"/>
              </a:defRPr>
            </a:lvl4pPr>
            <a:lvl5pPr>
              <a:lnSpc>
                <a:spcPct val="113000"/>
              </a:lnSpc>
              <a:spcBef>
                <a:spcPts val="400"/>
              </a:spcBef>
              <a:defRPr sz="1500">
                <a:latin typeface="+mn-lt"/>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371682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891601"/>
            <a:ext cx="7700400" cy="332399"/>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3" name="Text Placeholder 2"/>
          <p:cNvSpPr>
            <a:spLocks noGrp="1"/>
          </p:cNvSpPr>
          <p:nvPr>
            <p:ph type="body" idx="1" hasCustomPrompt="1"/>
          </p:nvPr>
        </p:nvSpPr>
        <p:spPr>
          <a:xfrm>
            <a:off x="720000" y="1314288"/>
            <a:ext cx="3780000" cy="233910"/>
          </a:xfrm>
        </p:spPr>
        <p:txBody>
          <a:bodyPr anchor="t" anchorCtr="0">
            <a:spAutoFit/>
          </a:bodyPr>
          <a:lstStyle>
            <a:lvl1pPr marL="0" indent="0" algn="l">
              <a:lnSpc>
                <a:spcPct val="95000"/>
              </a:lnSpc>
              <a:buNone/>
              <a:defRPr sz="1600" b="0">
                <a:solidFill>
                  <a:srgbClr val="606878"/>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4" name="Content Placeholder 3"/>
          <p:cNvSpPr>
            <a:spLocks noGrp="1"/>
          </p:cNvSpPr>
          <p:nvPr>
            <p:ph sz="half" idx="2" hasCustomPrompt="1"/>
          </p:nvPr>
        </p:nvSpPr>
        <p:spPr>
          <a:xfrm>
            <a:off x="720000" y="1872000"/>
            <a:ext cx="3780000" cy="2654280"/>
          </a:xfrm>
        </p:spPr>
        <p:txBody>
          <a:bodyPr>
            <a:normAutofit/>
          </a:bodyPr>
          <a:lstStyle>
            <a:lvl1pPr>
              <a:defRPr sz="1500">
                <a:latin typeface="+mn-lt"/>
                <a:ea typeface="Segoe UI" panose="020B0502040204020203" pitchFamily="34" charset="0"/>
                <a:cs typeface="Segoe UI" panose="020B0502040204020203" pitchFamily="34" charset="0"/>
              </a:defRPr>
            </a:lvl1pPr>
            <a:lvl2pPr>
              <a:defRPr sz="1500">
                <a:latin typeface="+mn-lt"/>
                <a:ea typeface="Segoe UI" panose="020B0502040204020203" pitchFamily="34" charset="0"/>
                <a:cs typeface="Segoe UI" panose="020B0502040204020203" pitchFamily="34" charset="0"/>
              </a:defRPr>
            </a:lvl2pPr>
            <a:lvl3pPr>
              <a:defRPr sz="1500">
                <a:latin typeface="+mn-lt"/>
                <a:ea typeface="Segoe UI" panose="020B0502040204020203" pitchFamily="34" charset="0"/>
                <a:cs typeface="Segoe UI" panose="020B0502040204020203" pitchFamily="34" charset="0"/>
              </a:defRPr>
            </a:lvl3pPr>
            <a:lvl4pPr>
              <a:defRPr sz="1500">
                <a:latin typeface="+mn-lt"/>
                <a:ea typeface="Segoe UI" panose="020B0502040204020203" pitchFamily="34" charset="0"/>
                <a:cs typeface="Segoe UI" panose="020B0502040204020203" pitchFamily="34" charset="0"/>
              </a:defRPr>
            </a:lvl4pPr>
            <a:lvl5pPr>
              <a:defRPr sz="1500">
                <a:latin typeface="+mn-lt"/>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Text Placeholder 4"/>
          <p:cNvSpPr>
            <a:spLocks noGrp="1"/>
          </p:cNvSpPr>
          <p:nvPr>
            <p:ph type="body" sz="quarter" idx="3" hasCustomPrompt="1"/>
          </p:nvPr>
        </p:nvSpPr>
        <p:spPr>
          <a:xfrm>
            <a:off x="4644000" y="1314288"/>
            <a:ext cx="3780000" cy="233910"/>
          </a:xfrm>
        </p:spPr>
        <p:txBody>
          <a:bodyPr anchor="t" anchorCtr="0">
            <a:spAutoFit/>
          </a:bodyPr>
          <a:lstStyle>
            <a:lvl1pPr marL="0" indent="0" algn="l">
              <a:lnSpc>
                <a:spcPct val="95000"/>
              </a:lnSpc>
              <a:buNone/>
              <a:defRPr sz="1600" b="0">
                <a:solidFill>
                  <a:srgbClr val="606878"/>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6" name="Content Placeholder 5"/>
          <p:cNvSpPr>
            <a:spLocks noGrp="1"/>
          </p:cNvSpPr>
          <p:nvPr>
            <p:ph sz="quarter" idx="4" hasCustomPrompt="1"/>
          </p:nvPr>
        </p:nvSpPr>
        <p:spPr>
          <a:xfrm>
            <a:off x="4644000" y="1872000"/>
            <a:ext cx="3780000" cy="2654280"/>
          </a:xfrm>
        </p:spPr>
        <p:txBody>
          <a:bodyPr>
            <a:normAutofit/>
          </a:bodyPr>
          <a:lstStyle>
            <a:lvl1pPr>
              <a:defRPr sz="1500">
                <a:latin typeface="+mn-lt"/>
                <a:ea typeface="Segoe UI" panose="020B0502040204020203" pitchFamily="34" charset="0"/>
                <a:cs typeface="Segoe UI" panose="020B0502040204020203" pitchFamily="34" charset="0"/>
              </a:defRPr>
            </a:lvl1pPr>
            <a:lvl2pPr>
              <a:defRPr sz="1500">
                <a:latin typeface="+mn-lt"/>
                <a:ea typeface="Segoe UI" panose="020B0502040204020203" pitchFamily="34" charset="0"/>
                <a:cs typeface="Segoe UI" panose="020B0502040204020203" pitchFamily="34" charset="0"/>
              </a:defRPr>
            </a:lvl2pPr>
            <a:lvl3pPr>
              <a:defRPr sz="1500">
                <a:latin typeface="+mn-lt"/>
                <a:ea typeface="Segoe UI" panose="020B0502040204020203" pitchFamily="34" charset="0"/>
                <a:cs typeface="Segoe UI" panose="020B0502040204020203" pitchFamily="34" charset="0"/>
              </a:defRPr>
            </a:lvl3pPr>
            <a:lvl4pPr>
              <a:defRPr sz="1500">
                <a:latin typeface="+mn-lt"/>
                <a:ea typeface="Segoe UI" panose="020B0502040204020203" pitchFamily="34" charset="0"/>
                <a:cs typeface="Segoe UI" panose="020B0502040204020203" pitchFamily="34" charset="0"/>
              </a:defRPr>
            </a:lvl4pPr>
            <a:lvl5pPr>
              <a:defRPr sz="1500">
                <a:latin typeface="+mn-lt"/>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sp>
        <p:nvSpPr>
          <p:cNvPr id="8"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1736700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576000"/>
            <a:ext cx="2592000" cy="276999"/>
          </a:xfrm>
        </p:spPr>
        <p:txBody>
          <a:bodyPr anchor="t" anchorCtr="0"/>
          <a:lstStyle>
            <a:lvl1pPr algn="l">
              <a:defRPr sz="2000" b="0">
                <a:latin typeface="+mj-lt"/>
                <a:ea typeface="Segoe UI" panose="020B0502040204020203" pitchFamily="34" charset="0"/>
                <a:cs typeface="Segoe UI" panose="020B0502040204020203" pitchFamily="34" charset="0"/>
              </a:defRPr>
            </a:lvl1pPr>
          </a:lstStyle>
          <a:p>
            <a:r>
              <a:rPr lang="hr-HR" dirty="0"/>
              <a:t>Uredite naslov</a:t>
            </a:r>
          </a:p>
        </p:txBody>
      </p:sp>
      <p:sp>
        <p:nvSpPr>
          <p:cNvPr id="3" name="Content Placeholder 2"/>
          <p:cNvSpPr>
            <a:spLocks noGrp="1"/>
          </p:cNvSpPr>
          <p:nvPr>
            <p:ph idx="1" hasCustomPrompt="1"/>
          </p:nvPr>
        </p:nvSpPr>
        <p:spPr>
          <a:xfrm>
            <a:off x="3456000" y="576000"/>
            <a:ext cx="4968000" cy="3960000"/>
          </a:xfrm>
        </p:spPr>
        <p:txBody>
          <a:bodyPr>
            <a:normAutofit/>
          </a:bodyPr>
          <a:lstStyle>
            <a:lvl1pPr>
              <a:defRPr sz="1600">
                <a:latin typeface="+mn-lt"/>
                <a:ea typeface="Segoe UI" panose="020B0502040204020203" pitchFamily="34" charset="0"/>
                <a:cs typeface="Segoe UI" panose="020B0502040204020203" pitchFamily="34" charset="0"/>
              </a:defRPr>
            </a:lvl1pPr>
            <a:lvl2pPr>
              <a:defRPr sz="1600">
                <a:latin typeface="+mn-lt"/>
                <a:ea typeface="Segoe UI" panose="020B0502040204020203" pitchFamily="34" charset="0"/>
                <a:cs typeface="Segoe UI" panose="020B0502040204020203" pitchFamily="34" charset="0"/>
              </a:defRPr>
            </a:lvl2pPr>
            <a:lvl3pPr>
              <a:defRPr sz="1600">
                <a:latin typeface="+mn-lt"/>
                <a:ea typeface="Segoe UI" panose="020B0502040204020203" pitchFamily="34" charset="0"/>
                <a:cs typeface="Segoe UI" panose="020B0502040204020203" pitchFamily="34" charset="0"/>
              </a:defRPr>
            </a:lvl3pPr>
            <a:lvl4pPr>
              <a:defRPr sz="1600">
                <a:latin typeface="+mn-lt"/>
                <a:ea typeface="Segoe UI" panose="020B0502040204020203" pitchFamily="34" charset="0"/>
                <a:cs typeface="Segoe UI" panose="020B0502040204020203" pitchFamily="34" charset="0"/>
              </a:defRPr>
            </a:lvl4pPr>
            <a:lvl5pPr>
              <a:defRPr sz="1600">
                <a:latin typeface="+mn-lt"/>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hasCustomPrompt="1"/>
          </p:nvPr>
        </p:nvSpPr>
        <p:spPr>
          <a:xfrm>
            <a:off x="720000" y="1275606"/>
            <a:ext cx="2592000" cy="3260394"/>
          </a:xfrm>
        </p:spPr>
        <p:txBody>
          <a:bodyPr>
            <a:normAutofit/>
          </a:bodyPr>
          <a:lstStyle>
            <a:lvl1pPr marL="0" indent="0">
              <a:buNone/>
              <a:defRPr sz="1300">
                <a:latin typeface="+mn-lt"/>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Uredite</a:t>
            </a:r>
            <a:r>
              <a:rPr lang="en-US" dirty="0"/>
              <a:t> </a:t>
            </a:r>
            <a:r>
              <a:rPr lang="en-US" dirty="0" err="1"/>
              <a:t>tekst</a:t>
            </a:r>
            <a:endParaRPr lang="en-US"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1835820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0" y="936000"/>
            <a:ext cx="2664000" cy="276999"/>
          </a:xfrm>
        </p:spPr>
        <p:txBody>
          <a:bodyPr anchor="t" anchorCtr="0"/>
          <a:lstStyle>
            <a:lvl1pPr algn="l">
              <a:defRPr sz="2000" b="0">
                <a:latin typeface="+mj-lt"/>
                <a:ea typeface="Segoe UI" panose="020B0502040204020203" pitchFamily="34" charset="0"/>
                <a:cs typeface="Segoe UI" panose="020B0502040204020203" pitchFamily="34" charset="0"/>
              </a:defRPr>
            </a:lvl1pPr>
          </a:lstStyle>
          <a:p>
            <a:r>
              <a:rPr lang="hr-HR" dirty="0"/>
              <a:t>Uredite naslov</a:t>
            </a:r>
          </a:p>
        </p:txBody>
      </p:sp>
      <p:sp>
        <p:nvSpPr>
          <p:cNvPr id="3" name="Picture Placeholder 2"/>
          <p:cNvSpPr>
            <a:spLocks noGrp="1"/>
          </p:cNvSpPr>
          <p:nvPr>
            <p:ph type="pic" idx="1"/>
          </p:nvPr>
        </p:nvSpPr>
        <p:spPr>
          <a:xfrm>
            <a:off x="720000" y="936000"/>
            <a:ext cx="4896000" cy="3240000"/>
          </a:xfrm>
        </p:spPr>
        <p:txBody>
          <a:bodyPr/>
          <a:lstStyle>
            <a:lvl1pPr marL="0" indent="0" algn="l">
              <a:buNone/>
              <a:defRPr sz="3200">
                <a:latin typeface="+mn-lt"/>
                <a:ea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a:t>Kliknite ikonu da biste dodali  sliku</a:t>
            </a:r>
            <a:endParaRPr lang="hr-HR" noProof="0" dirty="0"/>
          </a:p>
        </p:txBody>
      </p:sp>
      <p:sp>
        <p:nvSpPr>
          <p:cNvPr id="4" name="Text Placeholder 3"/>
          <p:cNvSpPr>
            <a:spLocks noGrp="1"/>
          </p:cNvSpPr>
          <p:nvPr>
            <p:ph type="body" sz="half" idx="2" hasCustomPrompt="1"/>
          </p:nvPr>
        </p:nvSpPr>
        <p:spPr>
          <a:xfrm>
            <a:off x="5760000" y="1584000"/>
            <a:ext cx="2664000" cy="2592000"/>
          </a:xfrm>
        </p:spPr>
        <p:txBody>
          <a:bodyPr>
            <a:normAutofit/>
          </a:bodyPr>
          <a:lstStyle>
            <a:lvl1pPr marL="0" indent="0" algn="l">
              <a:buNone/>
              <a:defRPr sz="1300">
                <a:latin typeface="+mn-lt"/>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Uredite</a:t>
            </a:r>
            <a:r>
              <a:rPr lang="en-US" dirty="0"/>
              <a:t> </a:t>
            </a:r>
            <a:r>
              <a:rPr lang="en-US" dirty="0" err="1"/>
              <a:t>tekst</a:t>
            </a:r>
            <a:endParaRPr lang="en-US"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2555384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1800" y="3816000"/>
            <a:ext cx="7700400" cy="276999"/>
          </a:xfrm>
        </p:spPr>
        <p:txBody>
          <a:bodyPr/>
          <a:lstStyle>
            <a:lvl1pPr algn="ctr">
              <a:defRPr sz="2000" b="0">
                <a:latin typeface="+mj-lt"/>
                <a:ea typeface="Segoe UI" panose="020B0502040204020203" pitchFamily="34" charset="0"/>
                <a:cs typeface="Segoe UI" panose="020B0502040204020203" pitchFamily="34" charset="0"/>
              </a:defRPr>
            </a:lvl1pPr>
          </a:lstStyle>
          <a:p>
            <a:r>
              <a:rPr lang="hr-HR" dirty="0"/>
              <a:t>Uredite naslov slike</a:t>
            </a:r>
          </a:p>
        </p:txBody>
      </p:sp>
      <p:sp>
        <p:nvSpPr>
          <p:cNvPr id="3" name="Picture Placeholder 2"/>
          <p:cNvSpPr>
            <a:spLocks noGrp="1"/>
          </p:cNvSpPr>
          <p:nvPr>
            <p:ph type="pic" idx="1"/>
          </p:nvPr>
        </p:nvSpPr>
        <p:spPr>
          <a:xfrm>
            <a:off x="2124000" y="576000"/>
            <a:ext cx="4896000" cy="3084380"/>
          </a:xfrm>
        </p:spPr>
        <p:txBody>
          <a:bodyPr/>
          <a:lstStyle>
            <a:lvl1pPr marL="0" indent="0" algn="ctr">
              <a:buNone/>
              <a:defRPr sz="3200">
                <a:latin typeface="+mn-lt"/>
                <a:ea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a:t>Kliknite ikonu da biste dodali  sliku</a:t>
            </a:r>
          </a:p>
        </p:txBody>
      </p:sp>
      <p:sp>
        <p:nvSpPr>
          <p:cNvPr id="4" name="Text Placeholder 3"/>
          <p:cNvSpPr>
            <a:spLocks noGrp="1"/>
          </p:cNvSpPr>
          <p:nvPr>
            <p:ph type="body" sz="half" idx="2" hasCustomPrompt="1"/>
          </p:nvPr>
        </p:nvSpPr>
        <p:spPr>
          <a:xfrm>
            <a:off x="721800" y="4164999"/>
            <a:ext cx="7700400" cy="360000"/>
          </a:xfrm>
        </p:spPr>
        <p:txBody>
          <a:bodyPr>
            <a:normAutofit/>
          </a:bodyPr>
          <a:lstStyle>
            <a:lvl1pPr marL="0" indent="0" algn="ctr">
              <a:buNone/>
              <a:defRPr sz="1300">
                <a:latin typeface="+mj-lt"/>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dirty="0"/>
              <a:t>Uredite opis slike</a:t>
            </a:r>
            <a:endParaRPr lang="en-US" dirty="0"/>
          </a:p>
        </p:txBody>
      </p:sp>
      <p:sp>
        <p:nvSpPr>
          <p:cNvPr id="6" name="Rectangle 12"/>
          <p:cNvSpPr>
            <a:spLocks noGrp="1" noChangeArrowheads="1"/>
          </p:cNvSpPr>
          <p:nvPr>
            <p:ph type="ftr" sz="quarter" idx="11"/>
          </p:nvPr>
        </p:nvSpPr>
        <p:spPr>
          <a:ln/>
        </p:spPr>
        <p:txBody>
          <a:bodyPr bIns="72000"/>
          <a:lstStyle>
            <a:lvl1pPr algn="ctr">
              <a:defRPr>
                <a:latin typeface="+mn-lt"/>
                <a:ea typeface="Segoe UI" panose="020B0502040204020203" pitchFamily="34" charset="0"/>
                <a:cs typeface="Segoe UI" panose="020B0502040204020203" pitchFamily="34" charset="0"/>
              </a:defRPr>
            </a:lvl1pPr>
          </a:lstStyle>
          <a:p>
            <a:r>
              <a:rPr lang="hr-HR"/>
              <a:t>Naziv sekcije/poglavlja ili prazno</a:t>
            </a:r>
          </a:p>
        </p:txBody>
      </p:sp>
      <p:sp>
        <p:nvSpPr>
          <p:cNvPr id="7"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1854" y="4680619"/>
            <a:ext cx="1399729" cy="229745"/>
          </a:xfrm>
          <a:prstGeom prst="rect">
            <a:avLst/>
          </a:prstGeom>
        </p:spPr>
      </p:pic>
    </p:spTree>
    <p:extLst>
      <p:ext uri="{BB962C8B-B14F-4D97-AF65-F5344CB8AC3E}">
        <p14:creationId xmlns:p14="http://schemas.microsoft.com/office/powerpoint/2010/main" val="2126581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1800" y="659001"/>
            <a:ext cx="7700400" cy="276999"/>
          </a:xfrm>
        </p:spPr>
        <p:txBody>
          <a:bodyPr/>
          <a:lstStyle>
            <a:lvl1pPr algn="ctr">
              <a:defRPr sz="2000" b="0">
                <a:latin typeface="+mj-lt"/>
                <a:ea typeface="Segoe UI" panose="020B0502040204020203" pitchFamily="34" charset="0"/>
                <a:cs typeface="Segoe UI" panose="020B0502040204020203" pitchFamily="34" charset="0"/>
              </a:defRPr>
            </a:lvl1pPr>
          </a:lstStyle>
          <a:p>
            <a:r>
              <a:rPr lang="hr-HR" dirty="0"/>
              <a:t>Uredite naslov slike</a:t>
            </a:r>
          </a:p>
        </p:txBody>
      </p:sp>
      <p:sp>
        <p:nvSpPr>
          <p:cNvPr id="3" name="Picture Placeholder 2"/>
          <p:cNvSpPr>
            <a:spLocks noGrp="1"/>
          </p:cNvSpPr>
          <p:nvPr>
            <p:ph type="pic" idx="1"/>
          </p:nvPr>
        </p:nvSpPr>
        <p:spPr>
          <a:xfrm>
            <a:off x="2124000" y="1008000"/>
            <a:ext cx="4896000" cy="3057563"/>
          </a:xfrm>
        </p:spPr>
        <p:txBody>
          <a:bodyPr/>
          <a:lstStyle>
            <a:lvl1pPr marL="0" indent="0" algn="ctr">
              <a:buNone/>
              <a:defRPr sz="3200">
                <a:latin typeface="+mn-lt"/>
                <a:ea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a:t>Kliknite ikonu da biste dodali  sliku</a:t>
            </a:r>
          </a:p>
        </p:txBody>
      </p:sp>
      <p:sp>
        <p:nvSpPr>
          <p:cNvPr id="4" name="Text Placeholder 3"/>
          <p:cNvSpPr>
            <a:spLocks noGrp="1"/>
          </p:cNvSpPr>
          <p:nvPr>
            <p:ph type="body" sz="half" idx="2" hasCustomPrompt="1"/>
          </p:nvPr>
        </p:nvSpPr>
        <p:spPr>
          <a:xfrm>
            <a:off x="721800" y="4140000"/>
            <a:ext cx="7700400" cy="360000"/>
          </a:xfrm>
        </p:spPr>
        <p:txBody>
          <a:bodyPr>
            <a:normAutofit/>
          </a:bodyPr>
          <a:lstStyle>
            <a:lvl1pPr marL="0" indent="0" algn="ctr">
              <a:buNone/>
              <a:defRPr sz="1300">
                <a:latin typeface="+mj-lt"/>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Uredite</a:t>
            </a:r>
            <a:r>
              <a:rPr lang="en-US" dirty="0"/>
              <a:t> </a:t>
            </a:r>
            <a:r>
              <a:rPr lang="en-US" dirty="0" err="1"/>
              <a:t>opis</a:t>
            </a:r>
            <a:r>
              <a:rPr lang="en-US" dirty="0"/>
              <a:t> </a:t>
            </a:r>
            <a:r>
              <a:rPr lang="en-US" dirty="0" err="1"/>
              <a:t>slike</a:t>
            </a:r>
            <a:endParaRPr lang="en-US" dirty="0"/>
          </a:p>
        </p:txBody>
      </p:sp>
      <p:sp>
        <p:nvSpPr>
          <p:cNvPr id="6" name="Rectangle 12"/>
          <p:cNvSpPr>
            <a:spLocks noGrp="1" noChangeArrowheads="1"/>
          </p:cNvSpPr>
          <p:nvPr>
            <p:ph type="ftr" sz="quarter" idx="11"/>
          </p:nvPr>
        </p:nvSpPr>
        <p:spPr>
          <a:ln/>
        </p:spPr>
        <p:txBody>
          <a:bodyPr bIns="72000"/>
          <a:lstStyle>
            <a:lvl1pPr algn="ctr">
              <a:defRPr>
                <a:latin typeface="+mn-lt"/>
                <a:ea typeface="Segoe UI" panose="020B0502040204020203" pitchFamily="34" charset="0"/>
                <a:cs typeface="Segoe UI" panose="020B0502040204020203" pitchFamily="34" charset="0"/>
              </a:defRPr>
            </a:lvl1pPr>
          </a:lstStyle>
          <a:p>
            <a:r>
              <a:rPr lang="hr-HR"/>
              <a:t>Naziv sekcije/poglavlja ili prazno</a:t>
            </a:r>
          </a:p>
        </p:txBody>
      </p:sp>
      <p:sp>
        <p:nvSpPr>
          <p:cNvPr id="7"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1854" y="4680619"/>
            <a:ext cx="1399729" cy="229745"/>
          </a:xfrm>
          <a:prstGeom prst="rect">
            <a:avLst/>
          </a:prstGeom>
        </p:spPr>
      </p:pic>
    </p:spTree>
    <p:extLst>
      <p:ext uri="{BB962C8B-B14F-4D97-AF65-F5344CB8AC3E}">
        <p14:creationId xmlns:p14="http://schemas.microsoft.com/office/powerpoint/2010/main" val="2562757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ea typeface="Segoe UI" panose="020B0502040204020203" pitchFamily="34" charset="0"/>
                <a:cs typeface="Segoe UI" panose="020B0502040204020203" pitchFamily="34" charset="0"/>
              </a:defRPr>
            </a:lvl1pPr>
          </a:lstStyle>
          <a:p>
            <a:r>
              <a:rPr lang="hr-HR" dirty="0"/>
              <a:t>Uredite naslov</a:t>
            </a:r>
          </a:p>
        </p:txBody>
      </p:sp>
      <p:sp>
        <p:nvSpPr>
          <p:cNvPr id="3"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sp>
        <p:nvSpPr>
          <p:cNvPr id="4"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4116706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sp>
        <p:nvSpPr>
          <p:cNvPr id="3" name="Rectangle 12"/>
          <p:cNvSpPr>
            <a:spLocks noGrp="1" noChangeArrowheads="1"/>
          </p:cNvSpPr>
          <p:nvPr>
            <p:ph type="ftr" sz="quarter" idx="11"/>
          </p:nvPr>
        </p:nvSpPr>
        <p:spPr>
          <a:ln/>
        </p:spPr>
        <p:txBody>
          <a:bodyPr/>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3961300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7" name="Pravokutnik 6"/>
          <p:cNvSpPr/>
          <p:nvPr/>
        </p:nvSpPr>
        <p:spPr>
          <a:xfrm>
            <a:off x="0" y="1800000"/>
            <a:ext cx="9144000" cy="2160000"/>
          </a:xfrm>
          <a:prstGeom prst="rect">
            <a:avLst/>
          </a:prstGeom>
          <a:solidFill>
            <a:srgbClr val="60687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7348" name="Rectangle 4"/>
          <p:cNvSpPr>
            <a:spLocks noGrp="1" noChangeArrowheads="1"/>
          </p:cNvSpPr>
          <p:nvPr>
            <p:ph type="ctrTitle" hasCustomPrompt="1"/>
          </p:nvPr>
        </p:nvSpPr>
        <p:spPr>
          <a:xfrm>
            <a:off x="721519" y="2519901"/>
            <a:ext cx="7700962" cy="360099"/>
          </a:xfrm>
        </p:spPr>
        <p:txBody>
          <a:bodyPr>
            <a:spAutoFit/>
          </a:bodyPr>
          <a:lstStyle>
            <a:lvl1pPr algn="ctr">
              <a:lnSpc>
                <a:spcPct val="90000"/>
              </a:lnSpc>
              <a:defRPr sz="2600">
                <a:solidFill>
                  <a:schemeClr val="accent1"/>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57349" name="Rectangle 5"/>
          <p:cNvSpPr>
            <a:spLocks noGrp="1" noChangeArrowheads="1"/>
          </p:cNvSpPr>
          <p:nvPr>
            <p:ph type="subTitle" idx="1" hasCustomPrompt="1"/>
          </p:nvPr>
        </p:nvSpPr>
        <p:spPr>
          <a:xfrm>
            <a:off x="721519" y="3024000"/>
            <a:ext cx="7700962" cy="219291"/>
          </a:xfrm>
        </p:spPr>
        <p:txBody>
          <a:bodyPr>
            <a:spAutoFit/>
          </a:bodyPr>
          <a:lstStyle>
            <a:lvl1pPr marL="0" indent="0" algn="ctr">
              <a:lnSpc>
                <a:spcPct val="95000"/>
              </a:lnSpc>
              <a:defRPr spc="0" baseline="0">
                <a:solidFill>
                  <a:srgbClr val="606878"/>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85" y="411510"/>
            <a:ext cx="457030" cy="648000"/>
          </a:xfrm>
          <a:prstGeom prst="rect">
            <a:avLst/>
          </a:prstGeom>
        </p:spPr>
      </p:pic>
      <p:sp>
        <p:nvSpPr>
          <p:cNvPr id="16" name="Text Placeholder 15"/>
          <p:cNvSpPr>
            <a:spLocks noGrp="1"/>
          </p:cNvSpPr>
          <p:nvPr>
            <p:ph type="body" sz="quarter" idx="10" hasCustomPrompt="1"/>
          </p:nvPr>
        </p:nvSpPr>
        <p:spPr>
          <a:xfrm>
            <a:off x="721519" y="4104000"/>
            <a:ext cx="7700400" cy="146194"/>
          </a:xfrm>
        </p:spPr>
        <p:txBody>
          <a:bodyPr anchor="t" anchorCtr="0">
            <a:spAutoFit/>
          </a:bodyPr>
          <a:lstStyle>
            <a:lvl1pPr marL="0" indent="0" algn="ctr">
              <a:lnSpc>
                <a:spcPct val="95000"/>
              </a:lnSpc>
              <a:spcBef>
                <a:spcPts val="0"/>
              </a:spcBef>
              <a:defRPr sz="1000" baseline="0">
                <a:solidFill>
                  <a:srgbClr val="606878"/>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sp>
        <p:nvSpPr>
          <p:cNvPr id="8"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pic>
        <p:nvPicPr>
          <p:cNvPr id="9" name="Slika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1854" y="4680619"/>
            <a:ext cx="1399729" cy="229745"/>
          </a:xfrm>
          <a:prstGeom prst="rect">
            <a:avLst/>
          </a:prstGeom>
        </p:spPr>
      </p:pic>
    </p:spTree>
    <p:extLst>
      <p:ext uri="{BB962C8B-B14F-4D97-AF65-F5344CB8AC3E}">
        <p14:creationId xmlns:p14="http://schemas.microsoft.com/office/powerpoint/2010/main" val="1650698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slovni slaj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85" y="411510"/>
            <a:ext cx="457030" cy="648000"/>
          </a:xfrm>
          <a:prstGeom prst="rect">
            <a:avLst/>
          </a:prstGeom>
        </p:spPr>
      </p:pic>
      <p:sp>
        <p:nvSpPr>
          <p:cNvPr id="10" name="Espace réservé du numéro de diapositiv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pic>
        <p:nvPicPr>
          <p:cNvPr id="18" name="Slik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1854" y="4680619"/>
            <a:ext cx="1399729" cy="229745"/>
          </a:xfrm>
          <a:prstGeom prst="rect">
            <a:avLst/>
          </a:prstGeom>
        </p:spPr>
      </p:pic>
      <p:sp>
        <p:nvSpPr>
          <p:cNvPr id="9" name="Rectangle 4"/>
          <p:cNvSpPr>
            <a:spLocks noGrp="1" noChangeArrowheads="1"/>
          </p:cNvSpPr>
          <p:nvPr>
            <p:ph type="ctrTitle" hasCustomPrompt="1"/>
          </p:nvPr>
        </p:nvSpPr>
        <p:spPr>
          <a:xfrm>
            <a:off x="721519" y="2270980"/>
            <a:ext cx="7700962" cy="360099"/>
          </a:xfrm>
        </p:spPr>
        <p:txBody>
          <a:bodyPr>
            <a:spAutoFit/>
          </a:bodyPr>
          <a:lstStyle>
            <a:lvl1pPr algn="ctr">
              <a:lnSpc>
                <a:spcPct val="90000"/>
              </a:lnSpc>
              <a:defRPr sz="2600">
                <a:solidFill>
                  <a:srgbClr val="D81820"/>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12" name="Rectangle 5"/>
          <p:cNvSpPr>
            <a:spLocks noGrp="1" noChangeArrowheads="1"/>
          </p:cNvSpPr>
          <p:nvPr>
            <p:ph type="subTitle" idx="1" hasCustomPrompt="1"/>
          </p:nvPr>
        </p:nvSpPr>
        <p:spPr>
          <a:xfrm>
            <a:off x="721519" y="2906566"/>
            <a:ext cx="7700962" cy="219291"/>
          </a:xfrm>
        </p:spPr>
        <p:txBody>
          <a:bodyPr>
            <a:spAutoFit/>
          </a:bodyPr>
          <a:lstStyle>
            <a:lvl1pPr marL="0" indent="0" algn="ctr">
              <a:lnSpc>
                <a:spcPct val="95000"/>
              </a:lnSpc>
              <a:defRPr spc="0" baseline="0">
                <a:solidFill>
                  <a:srgbClr val="606878"/>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sp>
        <p:nvSpPr>
          <p:cNvPr id="13" name="Text Placeholder 15"/>
          <p:cNvSpPr>
            <a:spLocks noGrp="1"/>
          </p:cNvSpPr>
          <p:nvPr>
            <p:ph type="body" sz="quarter" idx="10" hasCustomPrompt="1"/>
          </p:nvPr>
        </p:nvSpPr>
        <p:spPr>
          <a:xfrm>
            <a:off x="721519" y="3830141"/>
            <a:ext cx="7700400" cy="146194"/>
          </a:xfrm>
        </p:spPr>
        <p:txBody>
          <a:bodyPr anchor="t" anchorCtr="0">
            <a:spAutoFit/>
          </a:bodyPr>
          <a:lstStyle>
            <a:lvl1pPr marL="0" indent="0" algn="ctr">
              <a:lnSpc>
                <a:spcPct val="95000"/>
              </a:lnSpc>
              <a:spcBef>
                <a:spcPts val="0"/>
              </a:spcBef>
              <a:defRPr sz="1000" baseline="0">
                <a:solidFill>
                  <a:srgbClr val="606878"/>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spTree>
    <p:extLst>
      <p:ext uri="{BB962C8B-B14F-4D97-AF65-F5344CB8AC3E}">
        <p14:creationId xmlns:p14="http://schemas.microsoft.com/office/powerpoint/2010/main" val="2449155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0" name="Pravokutnik 9"/>
          <p:cNvSpPr/>
          <p:nvPr userDrawn="1"/>
        </p:nvSpPr>
        <p:spPr>
          <a:xfrm>
            <a:off x="0" y="2046850"/>
            <a:ext cx="9144000" cy="3096650"/>
          </a:xfrm>
          <a:prstGeom prst="rect">
            <a:avLst/>
          </a:prstGeom>
          <a:solidFill>
            <a:srgbClr val="38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sp>
        <p:nvSpPr>
          <p:cNvPr id="12" name="Rectangle 4"/>
          <p:cNvSpPr>
            <a:spLocks noGrp="1" noChangeArrowheads="1"/>
          </p:cNvSpPr>
          <p:nvPr>
            <p:ph type="ctrTitle" hasCustomPrompt="1"/>
          </p:nvPr>
        </p:nvSpPr>
        <p:spPr>
          <a:xfrm>
            <a:off x="721519" y="2680296"/>
            <a:ext cx="7700962" cy="360099"/>
          </a:xfrm>
        </p:spPr>
        <p:txBody>
          <a:bodyPr>
            <a:spAutoFit/>
          </a:bodyPr>
          <a:lstStyle>
            <a:lvl1pPr algn="ctr">
              <a:lnSpc>
                <a:spcPct val="90000"/>
              </a:lnSpc>
              <a:defRPr sz="260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13" name="Rectangle 5"/>
          <p:cNvSpPr>
            <a:spLocks noGrp="1" noChangeArrowheads="1"/>
          </p:cNvSpPr>
          <p:nvPr>
            <p:ph type="subTitle" idx="1" hasCustomPrompt="1"/>
          </p:nvPr>
        </p:nvSpPr>
        <p:spPr>
          <a:xfrm>
            <a:off x="721519" y="3482727"/>
            <a:ext cx="7700962" cy="219291"/>
          </a:xfrm>
        </p:spPr>
        <p:txBody>
          <a:bodyPr>
            <a:spAutoFit/>
          </a:bodyPr>
          <a:lstStyle>
            <a:lvl1pPr marL="0" indent="0" algn="ctr">
              <a:lnSpc>
                <a:spcPct val="95000"/>
              </a:lnSpc>
              <a:defRPr spc="0" baseline="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sp>
        <p:nvSpPr>
          <p:cNvPr id="14" name="Text Placeholder 15"/>
          <p:cNvSpPr>
            <a:spLocks noGrp="1"/>
          </p:cNvSpPr>
          <p:nvPr>
            <p:ph type="body" sz="quarter" idx="10" hasCustomPrompt="1"/>
          </p:nvPr>
        </p:nvSpPr>
        <p:spPr>
          <a:xfrm>
            <a:off x="721519" y="4136452"/>
            <a:ext cx="7700400" cy="146194"/>
          </a:xfrm>
        </p:spPr>
        <p:txBody>
          <a:bodyPr anchor="t" anchorCtr="0">
            <a:spAutoFit/>
          </a:bodyPr>
          <a:lstStyle>
            <a:lvl1pPr marL="0" indent="0" algn="ctr">
              <a:lnSpc>
                <a:spcPct val="95000"/>
              </a:lnSpc>
              <a:spcBef>
                <a:spcPts val="0"/>
              </a:spcBef>
              <a:defRPr sz="1000" baseline="0">
                <a:solidFill>
                  <a:schemeClr val="bg1">
                    <a:lumMod val="95000"/>
                  </a:schemeClr>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pic>
        <p:nvPicPr>
          <p:cNvPr id="15" name="Slik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6279" y="580511"/>
            <a:ext cx="2350880" cy="1008000"/>
          </a:xfrm>
          <a:prstGeom prst="rect">
            <a:avLst/>
          </a:prstGeom>
        </p:spPr>
      </p:pic>
      <p:sp>
        <p:nvSpPr>
          <p:cNvPr id="9" name="Pravokutnik 8"/>
          <p:cNvSpPr/>
          <p:nvPr userDrawn="1"/>
        </p:nvSpPr>
        <p:spPr>
          <a:xfrm>
            <a:off x="4329332" y="4668977"/>
            <a:ext cx="481820" cy="474523"/>
          </a:xfrm>
          <a:prstGeom prst="rect">
            <a:avLst/>
          </a:prstGeom>
          <a:solidFill>
            <a:srgbClr val="D8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660830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7" name="Pravokutnik 6"/>
          <p:cNvSpPr/>
          <p:nvPr/>
        </p:nvSpPr>
        <p:spPr>
          <a:xfrm>
            <a:off x="0" y="1800000"/>
            <a:ext cx="9144000" cy="2160000"/>
          </a:xfrm>
          <a:prstGeom prst="rect">
            <a:avLst/>
          </a:prstGeom>
          <a:solidFill>
            <a:srgbClr val="38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7348" name="Rectangle 4"/>
          <p:cNvSpPr>
            <a:spLocks noGrp="1" noChangeArrowheads="1"/>
          </p:cNvSpPr>
          <p:nvPr>
            <p:ph type="ctrTitle" hasCustomPrompt="1"/>
          </p:nvPr>
        </p:nvSpPr>
        <p:spPr>
          <a:xfrm>
            <a:off x="721519" y="2519901"/>
            <a:ext cx="7700962" cy="360099"/>
          </a:xfrm>
        </p:spPr>
        <p:txBody>
          <a:bodyPr>
            <a:spAutoFit/>
          </a:bodyPr>
          <a:lstStyle>
            <a:lvl1pPr algn="ctr">
              <a:lnSpc>
                <a:spcPct val="90000"/>
              </a:lnSpc>
              <a:defRPr sz="260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57349" name="Rectangle 5"/>
          <p:cNvSpPr>
            <a:spLocks noGrp="1" noChangeArrowheads="1"/>
          </p:cNvSpPr>
          <p:nvPr>
            <p:ph type="subTitle" idx="1" hasCustomPrompt="1"/>
          </p:nvPr>
        </p:nvSpPr>
        <p:spPr>
          <a:xfrm>
            <a:off x="721519" y="3024000"/>
            <a:ext cx="7700962" cy="219291"/>
          </a:xfrm>
        </p:spPr>
        <p:txBody>
          <a:bodyPr>
            <a:spAutoFit/>
          </a:bodyPr>
          <a:lstStyle>
            <a:lvl1pPr marL="0" indent="0" algn="ctr">
              <a:lnSpc>
                <a:spcPct val="95000"/>
              </a:lnSpc>
              <a:defRPr spc="0" baseline="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85" y="411510"/>
            <a:ext cx="457030" cy="648000"/>
          </a:xfrm>
          <a:prstGeom prst="rect">
            <a:avLst/>
          </a:prstGeom>
        </p:spPr>
      </p:pic>
      <p:sp>
        <p:nvSpPr>
          <p:cNvPr id="16" name="Text Placeholder 15"/>
          <p:cNvSpPr>
            <a:spLocks noGrp="1"/>
          </p:cNvSpPr>
          <p:nvPr>
            <p:ph type="body" sz="quarter" idx="10" hasCustomPrompt="1"/>
          </p:nvPr>
        </p:nvSpPr>
        <p:spPr>
          <a:xfrm>
            <a:off x="721519" y="4104000"/>
            <a:ext cx="7700400" cy="146194"/>
          </a:xfrm>
        </p:spPr>
        <p:txBody>
          <a:bodyPr anchor="t" anchorCtr="0">
            <a:spAutoFit/>
          </a:bodyPr>
          <a:lstStyle>
            <a:lvl1pPr marL="0" indent="0" algn="ctr">
              <a:lnSpc>
                <a:spcPct val="95000"/>
              </a:lnSpc>
              <a:spcBef>
                <a:spcPts val="0"/>
              </a:spcBef>
              <a:defRPr sz="1000" baseline="0">
                <a:solidFill>
                  <a:srgbClr val="606878"/>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sp>
        <p:nvSpPr>
          <p:cNvPr id="8"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pic>
        <p:nvPicPr>
          <p:cNvPr id="9" name="Slika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1854" y="4680619"/>
            <a:ext cx="1399729" cy="229745"/>
          </a:xfrm>
          <a:prstGeom prst="rect">
            <a:avLst/>
          </a:prstGeom>
        </p:spPr>
      </p:pic>
    </p:spTree>
    <p:extLst>
      <p:ext uri="{BB962C8B-B14F-4D97-AF65-F5344CB8AC3E}">
        <p14:creationId xmlns:p14="http://schemas.microsoft.com/office/powerpoint/2010/main" val="901195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
    <p:spTree>
      <p:nvGrpSpPr>
        <p:cNvPr id="1" name=""/>
        <p:cNvGrpSpPr/>
        <p:nvPr/>
      </p:nvGrpSpPr>
      <p:grpSpPr>
        <a:xfrm>
          <a:off x="0" y="0"/>
          <a:ext cx="0" cy="0"/>
          <a:chOff x="0" y="0"/>
          <a:chExt cx="0" cy="0"/>
        </a:xfrm>
      </p:grpSpPr>
      <p:sp>
        <p:nvSpPr>
          <p:cNvPr id="3" name="Pravokutnik 2"/>
          <p:cNvSpPr/>
          <p:nvPr/>
        </p:nvSpPr>
        <p:spPr>
          <a:xfrm>
            <a:off x="2993830" y="1800000"/>
            <a:ext cx="6150170" cy="1995886"/>
          </a:xfrm>
          <a:prstGeom prst="rect">
            <a:avLst/>
          </a:prstGeom>
          <a:solidFill>
            <a:srgbClr val="38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7348" name="Rectangle 4"/>
          <p:cNvSpPr>
            <a:spLocks noGrp="1" noChangeArrowheads="1"/>
          </p:cNvSpPr>
          <p:nvPr>
            <p:ph type="ctrTitle" hasCustomPrompt="1"/>
          </p:nvPr>
        </p:nvSpPr>
        <p:spPr>
          <a:xfrm>
            <a:off x="3253845" y="2412345"/>
            <a:ext cx="5168635" cy="360099"/>
          </a:xfrm>
        </p:spPr>
        <p:txBody>
          <a:bodyPr>
            <a:spAutoFit/>
          </a:bodyPr>
          <a:lstStyle>
            <a:lvl1pPr algn="l">
              <a:lnSpc>
                <a:spcPct val="90000"/>
              </a:lnSpc>
              <a:defRPr sz="260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57349" name="Rectangle 5"/>
          <p:cNvSpPr>
            <a:spLocks noGrp="1" noChangeArrowheads="1"/>
          </p:cNvSpPr>
          <p:nvPr>
            <p:ph type="subTitle" idx="1" hasCustomPrompt="1"/>
          </p:nvPr>
        </p:nvSpPr>
        <p:spPr>
          <a:xfrm>
            <a:off x="3253845" y="2916444"/>
            <a:ext cx="5168635" cy="219291"/>
          </a:xfrm>
        </p:spPr>
        <p:txBody>
          <a:bodyPr>
            <a:spAutoFit/>
          </a:bodyPr>
          <a:lstStyle>
            <a:lvl1pPr marL="0" indent="0" algn="l">
              <a:lnSpc>
                <a:spcPct val="95000"/>
              </a:lnSpc>
              <a:defRPr spc="0" baseline="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85" y="411510"/>
            <a:ext cx="457030" cy="648000"/>
          </a:xfrm>
          <a:prstGeom prst="rect">
            <a:avLst/>
          </a:prstGeom>
        </p:spPr>
      </p:pic>
      <p:sp>
        <p:nvSpPr>
          <p:cNvPr id="16" name="Text Placeholder 15"/>
          <p:cNvSpPr>
            <a:spLocks noGrp="1"/>
          </p:cNvSpPr>
          <p:nvPr>
            <p:ph type="body" sz="quarter" idx="10" hasCustomPrompt="1"/>
          </p:nvPr>
        </p:nvSpPr>
        <p:spPr>
          <a:xfrm>
            <a:off x="3253942" y="3939886"/>
            <a:ext cx="5168258" cy="146194"/>
          </a:xfrm>
        </p:spPr>
        <p:txBody>
          <a:bodyPr anchor="t" anchorCtr="0">
            <a:spAutoFit/>
          </a:bodyPr>
          <a:lstStyle>
            <a:lvl1pPr marL="0" indent="0" algn="l">
              <a:lnSpc>
                <a:spcPct val="95000"/>
              </a:lnSpc>
              <a:spcBef>
                <a:spcPts val="0"/>
              </a:spcBef>
              <a:defRPr sz="1000" baseline="0">
                <a:solidFill>
                  <a:srgbClr val="606878"/>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00000"/>
            <a:ext cx="2993829" cy="1995886"/>
          </a:xfrm>
          <a:prstGeom prst="rect">
            <a:avLst/>
          </a:prstGeom>
        </p:spPr>
      </p:pic>
      <p:sp>
        <p:nvSpPr>
          <p:cNvPr id="9"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pic>
        <p:nvPicPr>
          <p:cNvPr id="10" name="Slika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2135" y="4680619"/>
            <a:ext cx="1399729" cy="229745"/>
          </a:xfrm>
          <a:prstGeom prst="rect">
            <a:avLst/>
          </a:prstGeom>
        </p:spPr>
      </p:pic>
    </p:spTree>
    <p:extLst>
      <p:ext uri="{BB962C8B-B14F-4D97-AF65-F5344CB8AC3E}">
        <p14:creationId xmlns:p14="http://schemas.microsoft.com/office/powerpoint/2010/main" val="3649902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8" y="902373"/>
            <a:ext cx="7700962" cy="321627"/>
          </a:xfrm>
        </p:spPr>
        <p:txBody>
          <a:bodyPr/>
          <a:lstStyle>
            <a:lvl1pPr>
              <a:defRPr sz="2200">
                <a:solidFill>
                  <a:schemeClr val="accent1"/>
                </a:solidFill>
                <a:latin typeface="+mj-lt"/>
                <a:ea typeface="Segoe UI" panose="020B0502040204020203" pitchFamily="34" charset="0"/>
                <a:cs typeface="Segoe UI" panose="020B0502040204020203" pitchFamily="34" charset="0"/>
              </a:defRPr>
            </a:lvl1pPr>
          </a:lstStyle>
          <a:p>
            <a:r>
              <a:rPr lang="hr-HR" dirty="0"/>
              <a:t>Uredite naslov</a:t>
            </a:r>
          </a:p>
        </p:txBody>
      </p:sp>
      <p:sp>
        <p:nvSpPr>
          <p:cNvPr id="3" name="Content Placeholder 2"/>
          <p:cNvSpPr>
            <a:spLocks noGrp="1"/>
          </p:cNvSpPr>
          <p:nvPr>
            <p:ph idx="1" hasCustomPrompt="1"/>
          </p:nvPr>
        </p:nvSpPr>
        <p:spPr>
          <a:xfrm>
            <a:off x="719138" y="1440000"/>
            <a:ext cx="7700962" cy="3096000"/>
          </a:xfrm>
        </p:spPr>
        <p:txBody>
          <a:bodyPr/>
          <a:lstStyle>
            <a:lvl1pPr>
              <a:lnSpc>
                <a:spcPct val="114000"/>
              </a:lnSpc>
              <a:defRPr>
                <a:latin typeface="+mn-lt"/>
                <a:ea typeface="Segoe UI" panose="020B0502040204020203" pitchFamily="34" charset="0"/>
                <a:cs typeface="Segoe UI" panose="020B0502040204020203" pitchFamily="34" charset="0"/>
              </a:defRPr>
            </a:lvl1pPr>
            <a:lvl2pPr>
              <a:lnSpc>
                <a:spcPct val="114000"/>
              </a:lnSpc>
              <a:defRPr>
                <a:latin typeface="+mn-lt"/>
                <a:ea typeface="Segoe UI" panose="020B0502040204020203" pitchFamily="34" charset="0"/>
                <a:cs typeface="Segoe UI" panose="020B0502040204020203" pitchFamily="34" charset="0"/>
              </a:defRPr>
            </a:lvl2pPr>
            <a:lvl3pPr>
              <a:lnSpc>
                <a:spcPct val="114000"/>
              </a:lnSpc>
              <a:defRPr>
                <a:latin typeface="+mn-lt"/>
                <a:ea typeface="Segoe UI" panose="020B0502040204020203" pitchFamily="34" charset="0"/>
                <a:cs typeface="Segoe UI" panose="020B0502040204020203" pitchFamily="34" charset="0"/>
              </a:defRPr>
            </a:lvl3pPr>
            <a:lvl4pPr>
              <a:lnSpc>
                <a:spcPct val="114000"/>
              </a:lnSpc>
              <a:defRPr>
                <a:latin typeface="+mn-lt"/>
                <a:ea typeface="Segoe UI" panose="020B0502040204020203" pitchFamily="34" charset="0"/>
                <a:cs typeface="Segoe UI" panose="020B0502040204020203" pitchFamily="34" charset="0"/>
              </a:defRPr>
            </a:lvl4pPr>
            <a:lvl5pPr>
              <a:lnSpc>
                <a:spcPct val="114000"/>
              </a:lnSpc>
              <a:defRPr>
                <a:latin typeface="+mn-lt"/>
                <a:ea typeface="Segoe UI" panose="020B0502040204020203" pitchFamily="34" charset="0"/>
                <a:cs typeface="Segoe UI" panose="020B0502040204020203" pitchFamily="34" charset="0"/>
              </a:defRPr>
            </a:lvl5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sp>
        <p:nvSpPr>
          <p:cNvPr id="5" name="Rectangle 12"/>
          <p:cNvSpPr>
            <a:spLocks noGrp="1" noChangeArrowheads="1"/>
          </p:cNvSpPr>
          <p:nvPr>
            <p:ph type="ftr" sz="quarter" idx="11"/>
          </p:nvPr>
        </p:nvSpPr>
        <p:spPr>
          <a:xfrm>
            <a:off x="720000" y="0"/>
            <a:ext cx="7700400" cy="360000"/>
          </a:xfrm>
          <a:ln/>
        </p:spPr>
        <p:txBody>
          <a:bodyPr bIns="72000"/>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78777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200">
                <a:solidFill>
                  <a:schemeClr val="accent1"/>
                </a:solidFill>
                <a:latin typeface="+mj-lt"/>
                <a:ea typeface="Segoe UI" panose="020B0502040204020203" pitchFamily="34" charset="0"/>
                <a:cs typeface="Segoe UI" panose="020B0502040204020203" pitchFamily="34" charset="0"/>
              </a:defRPr>
            </a:lvl1pPr>
          </a:lstStyle>
          <a:p>
            <a:r>
              <a:rPr lang="hr-HR" dirty="0"/>
              <a:t>Uredite naslov</a:t>
            </a:r>
          </a:p>
        </p:txBody>
      </p:sp>
      <p:sp>
        <p:nvSpPr>
          <p:cNvPr id="3" name="Content Placeholder 2"/>
          <p:cNvSpPr>
            <a:spLocks noGrp="1"/>
          </p:cNvSpPr>
          <p:nvPr>
            <p:ph idx="1" hasCustomPrompt="1"/>
          </p:nvPr>
        </p:nvSpPr>
        <p:spPr>
          <a:xfrm>
            <a:off x="719138" y="1440000"/>
            <a:ext cx="7700962" cy="3044077"/>
          </a:xfrm>
        </p:spPr>
        <p:txBody>
          <a:bodyPr/>
          <a:lstStyle>
            <a:lvl1pPr algn="ctr">
              <a:lnSpc>
                <a:spcPct val="114000"/>
              </a:lnSpc>
              <a:defRPr>
                <a:latin typeface="+mn-lt"/>
                <a:ea typeface="Segoe UI" panose="020B0502040204020203" pitchFamily="34" charset="0"/>
                <a:cs typeface="Segoe UI" panose="020B0502040204020203" pitchFamily="34" charset="0"/>
              </a:defRPr>
            </a:lvl1pPr>
            <a:lvl2pPr algn="ctr">
              <a:defRPr>
                <a:latin typeface="Segoe UI" panose="020B0502040204020203" pitchFamily="34" charset="0"/>
                <a:ea typeface="Segoe UI" panose="020B0502040204020203" pitchFamily="34" charset="0"/>
                <a:cs typeface="Segoe UI" panose="020B0502040204020203" pitchFamily="34" charset="0"/>
              </a:defRPr>
            </a:lvl2pPr>
            <a:lvl3pPr algn="ctr">
              <a:defRPr>
                <a:latin typeface="Segoe UI" panose="020B0502040204020203" pitchFamily="34" charset="0"/>
                <a:ea typeface="Segoe UI" panose="020B0502040204020203" pitchFamily="34" charset="0"/>
                <a:cs typeface="Segoe UI" panose="020B0502040204020203" pitchFamily="34" charset="0"/>
              </a:defRPr>
            </a:lvl3pPr>
            <a:lvl4pPr algn="ctr">
              <a:defRPr>
                <a:latin typeface="Segoe UI" panose="020B0502040204020203" pitchFamily="34" charset="0"/>
                <a:ea typeface="Segoe UI" panose="020B0502040204020203" pitchFamily="34" charset="0"/>
                <a:cs typeface="Segoe UI" panose="020B0502040204020203" pitchFamily="34" charset="0"/>
              </a:defRPr>
            </a:lvl4pPr>
            <a:lvl5pPr algn="ct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err="1"/>
              <a:t>Uredite</a:t>
            </a:r>
            <a:r>
              <a:rPr lang="en-US" dirty="0"/>
              <a:t> </a:t>
            </a:r>
            <a:r>
              <a:rPr lang="en-US" dirty="0" err="1"/>
              <a:t>tekst</a:t>
            </a:r>
            <a:endParaRPr lang="hr-HR" dirty="0"/>
          </a:p>
        </p:txBody>
      </p:sp>
      <p:sp>
        <p:nvSpPr>
          <p:cNvPr id="5" name="Rectangle 12"/>
          <p:cNvSpPr>
            <a:spLocks noGrp="1" noChangeArrowheads="1"/>
          </p:cNvSpPr>
          <p:nvPr>
            <p:ph type="ftr" sz="quarter" idx="11"/>
          </p:nvPr>
        </p:nvSpPr>
        <p:spPr>
          <a:xfrm>
            <a:off x="720000" y="0"/>
            <a:ext cx="7700400" cy="360000"/>
          </a:xfrm>
          <a:ln/>
        </p:spPr>
        <p:txBody>
          <a:bodyPr bIns="72000"/>
          <a:lstStyle>
            <a:lvl1pPr algn="ct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7" name="Rectangle 7"/>
          <p:cNvSpPr>
            <a:spLocks noChangeArrowheads="1"/>
          </p:cNvSpPr>
          <p:nvPr/>
        </p:nvSpPr>
        <p:spPr bwMode="auto">
          <a:xfrm>
            <a:off x="8424000" y="0"/>
            <a:ext cx="720000" cy="360000"/>
          </a:xfrm>
          <a:prstGeom prst="rect">
            <a:avLst/>
          </a:prstGeom>
          <a:solidFill>
            <a:srgbClr val="D81820"/>
          </a:solidFill>
          <a:ln>
            <a:noFill/>
          </a:ln>
          <a:effectLst/>
        </p:spPr>
        <p:txBody>
          <a:bodyPr wrap="none" anchor="ct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eaLnBrk="1" hangingPunct="1"/>
            <a:endParaRPr lang="hr-HR" altLang="sr-Latn-RS">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pic>
        <p:nvPicPr>
          <p:cNvPr id="9" name="Slik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1854" y="4680619"/>
            <a:ext cx="1399729" cy="229745"/>
          </a:xfrm>
          <a:prstGeom prst="rect">
            <a:avLst/>
          </a:prstGeom>
        </p:spPr>
      </p:pic>
    </p:spTree>
    <p:extLst>
      <p:ext uri="{BB962C8B-B14F-4D97-AF65-F5344CB8AC3E}">
        <p14:creationId xmlns:p14="http://schemas.microsoft.com/office/powerpoint/2010/main" val="2510410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Zaglavlje sekcij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4" y="468000"/>
            <a:ext cx="406249" cy="576000"/>
          </a:xfrm>
          <a:prstGeom prst="rect">
            <a:avLst/>
          </a:prstGeom>
        </p:spPr>
      </p:pic>
      <p:sp>
        <p:nvSpPr>
          <p:cNvPr id="9"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sp>
        <p:nvSpPr>
          <p:cNvPr id="10" name="Title 1"/>
          <p:cNvSpPr>
            <a:spLocks noGrp="1"/>
          </p:cNvSpPr>
          <p:nvPr>
            <p:ph type="title" hasCustomPrompt="1"/>
          </p:nvPr>
        </p:nvSpPr>
        <p:spPr>
          <a:xfrm>
            <a:off x="720000" y="2568840"/>
            <a:ext cx="7700400" cy="360099"/>
          </a:xfrm>
        </p:spPr>
        <p:txBody>
          <a:bodyPr anchor="ctr" anchorCtr="0">
            <a:spAutoFit/>
          </a:bodyPr>
          <a:lstStyle>
            <a:lvl1pPr algn="l">
              <a:lnSpc>
                <a:spcPct val="90000"/>
              </a:lnSpc>
              <a:defRPr sz="2600" b="0" cap="none">
                <a:latin typeface="+mj-lt"/>
                <a:ea typeface="Segoe UI" panose="020B0502040204020203" pitchFamily="34" charset="0"/>
                <a:cs typeface="Segoe UI" panose="020B0502040204020203" pitchFamily="34" charset="0"/>
              </a:defRPr>
            </a:lvl1pPr>
          </a:lstStyle>
          <a:p>
            <a:r>
              <a:rPr lang="hr-HR" dirty="0"/>
              <a:t>Uredite naslov sekcije</a:t>
            </a:r>
          </a:p>
        </p:txBody>
      </p:sp>
      <p:sp>
        <p:nvSpPr>
          <p:cNvPr id="11" name="Text Placeholder 2"/>
          <p:cNvSpPr>
            <a:spLocks noGrp="1"/>
          </p:cNvSpPr>
          <p:nvPr>
            <p:ph type="body" idx="1" hasCustomPrompt="1"/>
          </p:nvPr>
        </p:nvSpPr>
        <p:spPr>
          <a:xfrm>
            <a:off x="720000" y="2025694"/>
            <a:ext cx="7700400" cy="219291"/>
          </a:xfrm>
        </p:spPr>
        <p:txBody>
          <a:bodyPr anchor="b">
            <a:spAutoFit/>
          </a:bodyPr>
          <a:lstStyle>
            <a:lvl1pPr marL="0" indent="0">
              <a:lnSpc>
                <a:spcPct val="95000"/>
              </a:lnSpc>
              <a:buNone/>
              <a:defRPr sz="1500">
                <a:solidFill>
                  <a:srgbClr val="606878"/>
                </a:solidFill>
                <a:latin typeface="+mj-lt"/>
                <a:ea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dirty="0"/>
              <a:t>Uredite nadnaslov ili prazno</a:t>
            </a:r>
            <a:endParaRPr lang="en-US" dirty="0"/>
          </a:p>
        </p:txBody>
      </p:sp>
      <p:sp>
        <p:nvSpPr>
          <p:cNvPr id="12" name="Text Placeholder 7"/>
          <p:cNvSpPr>
            <a:spLocks noGrp="1"/>
          </p:cNvSpPr>
          <p:nvPr>
            <p:ph type="body" sz="quarter" idx="12" hasCustomPrompt="1"/>
          </p:nvPr>
        </p:nvSpPr>
        <p:spPr>
          <a:xfrm>
            <a:off x="720725" y="3253097"/>
            <a:ext cx="7700400" cy="219291"/>
          </a:xfrm>
        </p:spPr>
        <p:txBody>
          <a:bodyPr>
            <a:spAutoFit/>
          </a:bodyPr>
          <a:lstStyle>
            <a:lvl1pPr marL="0" indent="0">
              <a:lnSpc>
                <a:spcPct val="95000"/>
              </a:lnSpc>
              <a:spcBef>
                <a:spcPts val="0"/>
              </a:spcBef>
              <a:defRPr sz="1500">
                <a:solidFill>
                  <a:srgbClr val="606878"/>
                </a:solidFill>
                <a:latin typeface="+mj-lt"/>
                <a:ea typeface="Segoe UI" panose="020B0502040204020203" pitchFamily="34" charset="0"/>
                <a:cs typeface="Segoe UI" panose="020B0502040204020203" pitchFamily="34" charset="0"/>
              </a:defRPr>
            </a:lvl1pPr>
          </a:lstStyle>
          <a:p>
            <a:pPr lvl="0"/>
            <a:r>
              <a:rPr lang="hr-HR" dirty="0"/>
              <a:t>Uredite podnaslov ili prazno</a:t>
            </a:r>
            <a:endParaRPr lang="en-US" dirty="0"/>
          </a:p>
        </p:txBody>
      </p:sp>
      <p:pic>
        <p:nvPicPr>
          <p:cNvPr id="8" name="Slik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138" y="4680619"/>
            <a:ext cx="1399736" cy="229746"/>
          </a:xfrm>
          <a:prstGeom prst="rect">
            <a:avLst/>
          </a:prstGeom>
        </p:spPr>
      </p:pic>
    </p:spTree>
    <p:extLst>
      <p:ext uri="{BB962C8B-B14F-4D97-AF65-F5344CB8AC3E}">
        <p14:creationId xmlns:p14="http://schemas.microsoft.com/office/powerpoint/2010/main" val="1968577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8424000" y="0"/>
            <a:ext cx="720000" cy="360000"/>
          </a:xfrm>
          <a:prstGeom prst="rect">
            <a:avLst/>
          </a:prstGeom>
          <a:solidFill>
            <a:srgbClr val="D81820"/>
          </a:solidFill>
          <a:ln>
            <a:noFill/>
          </a:ln>
          <a:effectLst/>
        </p:spPr>
        <p:txBody>
          <a:bodyPr wrap="none" anchor="ct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eaLnBrk="1" hangingPunct="1"/>
            <a:endParaRPr lang="hr-HR" altLang="sr-Latn-RS">
              <a:latin typeface="+mn-lt"/>
              <a:ea typeface="Segoe UI" panose="020B0502040204020203" pitchFamily="34" charset="0"/>
              <a:cs typeface="Segoe UI" panose="020B0502040204020203" pitchFamily="34" charset="0"/>
            </a:endParaRPr>
          </a:p>
        </p:txBody>
      </p:sp>
      <p:sp>
        <p:nvSpPr>
          <p:cNvPr id="1028" name="Rectangle 2"/>
          <p:cNvSpPr>
            <a:spLocks noGrp="1" noChangeArrowheads="1"/>
          </p:cNvSpPr>
          <p:nvPr>
            <p:ph type="title"/>
          </p:nvPr>
        </p:nvSpPr>
        <p:spPr bwMode="auto">
          <a:xfrm>
            <a:off x="719138" y="902373"/>
            <a:ext cx="7700962" cy="32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hr-HR" altLang="sr-Latn-RS" dirty="0"/>
              <a:t>Uredite naslov</a:t>
            </a:r>
          </a:p>
        </p:txBody>
      </p:sp>
      <p:sp>
        <p:nvSpPr>
          <p:cNvPr id="19465"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‹N°›</a:t>
            </a:fld>
            <a:endParaRPr lang="hr-HR"/>
          </a:p>
        </p:txBody>
      </p:sp>
      <p:sp>
        <p:nvSpPr>
          <p:cNvPr id="19468" name="Rectangle 12"/>
          <p:cNvSpPr>
            <a:spLocks noGrp="1" noChangeArrowheads="1"/>
          </p:cNvSpPr>
          <p:nvPr>
            <p:ph type="ftr" sz="quarter" idx="3"/>
          </p:nvPr>
        </p:nvSpPr>
        <p:spPr bwMode="auto">
          <a:xfrm>
            <a:off x="719138" y="0"/>
            <a:ext cx="770096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l">
              <a:defRPr sz="1000" smtClean="0">
                <a:solidFill>
                  <a:srgbClr val="606878"/>
                </a:solidFill>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1031" name="Rectangle 13"/>
          <p:cNvSpPr>
            <a:spLocks noGrp="1" noChangeArrowheads="1"/>
          </p:cNvSpPr>
          <p:nvPr>
            <p:ph type="body" idx="1"/>
          </p:nvPr>
        </p:nvSpPr>
        <p:spPr bwMode="auto">
          <a:xfrm>
            <a:off x="719138" y="1440000"/>
            <a:ext cx="7700962"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hr-HR" altLang="sr-Latn-RS" dirty="0"/>
              <a:t>Uredite </a:t>
            </a:r>
            <a:r>
              <a:rPr lang="hr-HR" altLang="sr-Latn-RS" dirty="0" err="1"/>
              <a:t>teks</a:t>
            </a:r>
            <a:r>
              <a:rPr lang="en-US" altLang="sr-Latn-RS" dirty="0"/>
              <a:t>t</a:t>
            </a:r>
          </a:p>
          <a:p>
            <a:pPr lvl="1"/>
            <a:r>
              <a:rPr lang="en-US" altLang="sr-Latn-RS" dirty="0"/>
              <a:t>Second level</a:t>
            </a:r>
          </a:p>
          <a:p>
            <a:pPr lvl="2"/>
            <a:r>
              <a:rPr lang="en-US" altLang="sr-Latn-RS" dirty="0"/>
              <a:t>Third level</a:t>
            </a:r>
          </a:p>
          <a:p>
            <a:pPr lvl="3"/>
            <a:r>
              <a:rPr lang="en-US" altLang="sr-Latn-RS" dirty="0"/>
              <a:t>Fourth level</a:t>
            </a:r>
          </a:p>
          <a:p>
            <a:pPr lvl="4"/>
            <a:r>
              <a:rPr lang="en-US" altLang="sr-Latn-RS" dirty="0"/>
              <a:t>Fifth level</a:t>
            </a:r>
            <a:endParaRPr lang="hr-HR" altLang="sr-Latn-RS" dirty="0"/>
          </a:p>
        </p:txBody>
      </p:sp>
      <p:pic>
        <p:nvPicPr>
          <p:cNvPr id="12" name="Slika 1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19138" y="4680619"/>
            <a:ext cx="1399736" cy="229746"/>
          </a:xfrm>
          <a:prstGeom prst="rect">
            <a:avLst/>
          </a:prstGeom>
        </p:spPr>
      </p:pic>
    </p:spTree>
    <p:extLst>
      <p:ext uri="{BB962C8B-B14F-4D97-AF65-F5344CB8AC3E}">
        <p14:creationId xmlns:p14="http://schemas.microsoft.com/office/powerpoint/2010/main" val="1439036683"/>
      </p:ext>
    </p:extLst>
  </p:cSld>
  <p:clrMap bg1="lt1" tx1="dk1" bg2="lt2" tx2="dk2" accent1="accent1" accent2="accent2" accent3="accent3" accent4="accent4" accent5="accent5" accent6="accent6" hlink="hlink" folHlink="folHlink"/>
  <p:sldLayoutIdLst>
    <p:sldLayoutId id="2147483695" r:id="rId1"/>
    <p:sldLayoutId id="2147483674" r:id="rId2"/>
    <p:sldLayoutId id="2147483673" r:id="rId3"/>
    <p:sldLayoutId id="2147483694" r:id="rId4"/>
    <p:sldLayoutId id="2147483693" r:id="rId5"/>
    <p:sldLayoutId id="2147483678" r:id="rId6"/>
    <p:sldLayoutId id="2147483679" r:id="rId7"/>
    <p:sldLayoutId id="2147483680" r:id="rId8"/>
    <p:sldLayoutId id="2147483681" r:id="rId9"/>
    <p:sldLayoutId id="2147483682"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rtl="0" eaLnBrk="1" fontAlgn="base" hangingPunct="1">
        <a:lnSpc>
          <a:spcPct val="95000"/>
        </a:lnSpc>
        <a:spcBef>
          <a:spcPct val="0"/>
        </a:spcBef>
        <a:spcAft>
          <a:spcPct val="0"/>
        </a:spcAft>
        <a:defRPr sz="2200" b="0">
          <a:solidFill>
            <a:srgbClr val="C0311A"/>
          </a:solidFill>
          <a:latin typeface="+mj-lt"/>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3200">
          <a:solidFill>
            <a:srgbClr val="C0311A"/>
          </a:solidFill>
          <a:latin typeface="Arial" charset="0"/>
        </a:defRPr>
      </a:lvl2pPr>
      <a:lvl3pPr algn="l" rtl="0" eaLnBrk="1" fontAlgn="base" hangingPunct="1">
        <a:spcBef>
          <a:spcPct val="0"/>
        </a:spcBef>
        <a:spcAft>
          <a:spcPct val="0"/>
        </a:spcAft>
        <a:defRPr sz="3200">
          <a:solidFill>
            <a:srgbClr val="C0311A"/>
          </a:solidFill>
          <a:latin typeface="Arial" charset="0"/>
        </a:defRPr>
      </a:lvl3pPr>
      <a:lvl4pPr algn="l" rtl="0" eaLnBrk="1" fontAlgn="base" hangingPunct="1">
        <a:spcBef>
          <a:spcPct val="0"/>
        </a:spcBef>
        <a:spcAft>
          <a:spcPct val="0"/>
        </a:spcAft>
        <a:defRPr sz="3200">
          <a:solidFill>
            <a:srgbClr val="C0311A"/>
          </a:solidFill>
          <a:latin typeface="Arial" charset="0"/>
        </a:defRPr>
      </a:lvl4pPr>
      <a:lvl5pPr algn="l" rtl="0" eaLnBrk="1" fontAlgn="base" hangingPunct="1">
        <a:spcBef>
          <a:spcPct val="0"/>
        </a:spcBef>
        <a:spcAft>
          <a:spcPct val="0"/>
        </a:spcAft>
        <a:defRPr sz="3200">
          <a:solidFill>
            <a:srgbClr val="C0311A"/>
          </a:solidFill>
          <a:latin typeface="Arial" charset="0"/>
        </a:defRPr>
      </a:lvl5pPr>
      <a:lvl6pPr marL="457200" algn="l" rtl="0" eaLnBrk="1" fontAlgn="base" hangingPunct="1">
        <a:spcBef>
          <a:spcPct val="0"/>
        </a:spcBef>
        <a:spcAft>
          <a:spcPct val="0"/>
        </a:spcAft>
        <a:defRPr sz="3200">
          <a:solidFill>
            <a:srgbClr val="C0311A"/>
          </a:solidFill>
          <a:latin typeface="Arial" charset="0"/>
        </a:defRPr>
      </a:lvl6pPr>
      <a:lvl7pPr marL="914400" algn="l" rtl="0" eaLnBrk="1" fontAlgn="base" hangingPunct="1">
        <a:spcBef>
          <a:spcPct val="0"/>
        </a:spcBef>
        <a:spcAft>
          <a:spcPct val="0"/>
        </a:spcAft>
        <a:defRPr sz="3200">
          <a:solidFill>
            <a:srgbClr val="C0311A"/>
          </a:solidFill>
          <a:latin typeface="Arial" charset="0"/>
        </a:defRPr>
      </a:lvl7pPr>
      <a:lvl8pPr marL="1371600" algn="l" rtl="0" eaLnBrk="1" fontAlgn="base" hangingPunct="1">
        <a:spcBef>
          <a:spcPct val="0"/>
        </a:spcBef>
        <a:spcAft>
          <a:spcPct val="0"/>
        </a:spcAft>
        <a:defRPr sz="3200">
          <a:solidFill>
            <a:srgbClr val="C0311A"/>
          </a:solidFill>
          <a:latin typeface="Arial" charset="0"/>
        </a:defRPr>
      </a:lvl8pPr>
      <a:lvl9pPr marL="1828800" algn="l" rtl="0" eaLnBrk="1" fontAlgn="base" hangingPunct="1">
        <a:spcBef>
          <a:spcPct val="0"/>
        </a:spcBef>
        <a:spcAft>
          <a:spcPct val="0"/>
        </a:spcAft>
        <a:defRPr sz="3200">
          <a:solidFill>
            <a:srgbClr val="C0311A"/>
          </a:solidFill>
          <a:latin typeface="Arial" charset="0"/>
        </a:defRPr>
      </a:lvl9pPr>
    </p:titleStyle>
    <p:bodyStyle>
      <a:lvl1pPr marL="0" indent="0" algn="l" rtl="0" eaLnBrk="1" fontAlgn="base" hangingPunct="1">
        <a:lnSpc>
          <a:spcPct val="114000"/>
        </a:lnSpc>
        <a:spcBef>
          <a:spcPts val="800"/>
        </a:spcBef>
        <a:spcAft>
          <a:spcPct val="0"/>
        </a:spcAft>
        <a:defRPr sz="1500">
          <a:solidFill>
            <a:schemeClr val="tx2"/>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2"/>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2"/>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2"/>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2"/>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4"/>
          <p:cNvSpPr>
            <a:spLocks noGrp="1"/>
          </p:cNvSpPr>
          <p:nvPr>
            <p:ph type="sldNum" sz="quarter" idx="4"/>
          </p:nvPr>
        </p:nvSpPr>
        <p:spPr/>
        <p:txBody>
          <a:bodyPr/>
          <a:lstStyle/>
          <a:p>
            <a:fld id="{B3C66777-559C-41C4-AEA7-7444B2570E23}" type="slidenum">
              <a:rPr lang="hr-HR" smtClean="0"/>
              <a:t>1</a:t>
            </a:fld>
            <a:endParaRPr lang="hr-HR"/>
          </a:p>
        </p:txBody>
      </p:sp>
      <p:sp>
        <p:nvSpPr>
          <p:cNvPr id="7" name="Naslov 5">
            <a:extLst>
              <a:ext uri="{FF2B5EF4-FFF2-40B4-BE49-F238E27FC236}">
                <a16:creationId xmlns:a16="http://schemas.microsoft.com/office/drawing/2014/main" id="{5527126A-F8BA-4492-870F-D094263C3E03}"/>
              </a:ext>
            </a:extLst>
          </p:cNvPr>
          <p:cNvSpPr>
            <a:spLocks noGrp="1"/>
          </p:cNvSpPr>
          <p:nvPr>
            <p:ph type="ctrTitle"/>
          </p:nvPr>
        </p:nvSpPr>
        <p:spPr>
          <a:xfrm>
            <a:off x="721519" y="2571750"/>
            <a:ext cx="7700962" cy="664797"/>
          </a:xfrm>
        </p:spPr>
        <p:txBody>
          <a:bodyPr/>
          <a:lstStyle/>
          <a:p>
            <a:r>
              <a:rPr lang="en-GB" sz="2400" dirty="0"/>
              <a:t>Introducing the Euro in Times of High Inflation: </a:t>
            </a:r>
            <a:br>
              <a:rPr lang="hr-HR" sz="2400" dirty="0"/>
            </a:br>
            <a:r>
              <a:rPr lang="en-GB" sz="2400" dirty="0"/>
              <a:t>the Case of Croatia</a:t>
            </a:r>
            <a:endParaRPr lang="en-GB" sz="3200" dirty="0"/>
          </a:p>
        </p:txBody>
      </p:sp>
      <p:sp>
        <p:nvSpPr>
          <p:cNvPr id="8" name="Rezervirano mjesto teksta 14">
            <a:extLst>
              <a:ext uri="{FF2B5EF4-FFF2-40B4-BE49-F238E27FC236}">
                <a16:creationId xmlns:a16="http://schemas.microsoft.com/office/drawing/2014/main" id="{6F1A35FD-4472-4232-B005-C3B266BFAADF}"/>
              </a:ext>
            </a:extLst>
          </p:cNvPr>
          <p:cNvSpPr>
            <a:spLocks noGrp="1"/>
          </p:cNvSpPr>
          <p:nvPr>
            <p:ph type="body" sz="quarter" idx="10"/>
          </p:nvPr>
        </p:nvSpPr>
        <p:spPr>
          <a:xfrm>
            <a:off x="721519" y="4136452"/>
            <a:ext cx="7700400" cy="292388"/>
          </a:xfrm>
        </p:spPr>
        <p:txBody>
          <a:bodyPr/>
          <a:lstStyle/>
          <a:p>
            <a:r>
              <a:rPr lang="en-GB" dirty="0"/>
              <a:t>Boris </a:t>
            </a:r>
            <a:r>
              <a:rPr lang="en-GB" dirty="0" err="1"/>
              <a:t>Vujčić</a:t>
            </a:r>
            <a:r>
              <a:rPr lang="en-GB" dirty="0"/>
              <a:t>, Governor</a:t>
            </a:r>
          </a:p>
          <a:p>
            <a:r>
              <a:rPr lang="en-GB" dirty="0"/>
              <a:t>Geneva, 9 March 2023</a:t>
            </a:r>
          </a:p>
        </p:txBody>
      </p:sp>
    </p:spTree>
    <p:extLst>
      <p:ext uri="{BB962C8B-B14F-4D97-AF65-F5344CB8AC3E}">
        <p14:creationId xmlns:p14="http://schemas.microsoft.com/office/powerpoint/2010/main" val="2566437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10</a:t>
            </a:fld>
            <a:endParaRPr lang="hr-HR"/>
          </a:p>
        </p:txBody>
      </p:sp>
      <p:sp>
        <p:nvSpPr>
          <p:cNvPr id="5" name="Rezervirano mjesto sadržaja 7">
            <a:extLst>
              <a:ext uri="{FF2B5EF4-FFF2-40B4-BE49-F238E27FC236}">
                <a16:creationId xmlns:a16="http://schemas.microsoft.com/office/drawing/2014/main" id="{AB06C940-3E58-4D81-BD83-94F3AFF1AF31}"/>
              </a:ext>
            </a:extLst>
          </p:cNvPr>
          <p:cNvSpPr>
            <a:spLocks noGrp="1"/>
          </p:cNvSpPr>
          <p:nvPr>
            <p:ph idx="1"/>
          </p:nvPr>
        </p:nvSpPr>
        <p:spPr>
          <a:xfrm>
            <a:off x="719138" y="1440000"/>
            <a:ext cx="7700962" cy="3096000"/>
          </a:xfrm>
        </p:spPr>
        <p:txBody>
          <a:bodyPr>
            <a:normAutofit/>
          </a:bodyPr>
          <a:lstStyle/>
          <a:p>
            <a:pPr marL="285750" indent="-285750" algn="l">
              <a:buFont typeface="Wingdings" panose="05000000000000000000" pitchFamily="2" charset="2"/>
              <a:buChar char="§"/>
            </a:pPr>
            <a:endParaRPr lang="en-GB" dirty="0"/>
          </a:p>
          <a:p>
            <a:pPr marL="285750" indent="-285750" algn="l">
              <a:buFont typeface="Wingdings" panose="05000000000000000000" pitchFamily="2" charset="2"/>
              <a:buChar char="§"/>
            </a:pPr>
            <a:endParaRPr lang="en-GB" dirty="0"/>
          </a:p>
          <a:p>
            <a:pPr marL="285750" indent="-285750" algn="l">
              <a:buFont typeface="Wingdings" panose="05000000000000000000" pitchFamily="2" charset="2"/>
              <a:buChar char="§"/>
            </a:pPr>
            <a:endParaRPr lang="hr-HR" dirty="0">
              <a:solidFill>
                <a:srgbClr val="C00000"/>
              </a:solidFill>
            </a:endParaRPr>
          </a:p>
          <a:p>
            <a:pPr marL="285750" indent="-285750" algn="l">
              <a:buFont typeface="Wingdings" panose="05000000000000000000" pitchFamily="2" charset="2"/>
              <a:buChar char="§"/>
            </a:pPr>
            <a:r>
              <a:rPr lang="en-US" b="1" dirty="0">
                <a:solidFill>
                  <a:srgbClr val="C00000"/>
                </a:solidFill>
              </a:rPr>
              <a:t>Challenges in the context of high inflation</a:t>
            </a:r>
          </a:p>
        </p:txBody>
      </p:sp>
    </p:spTree>
    <p:extLst>
      <p:ext uri="{BB962C8B-B14F-4D97-AF65-F5344CB8AC3E}">
        <p14:creationId xmlns:p14="http://schemas.microsoft.com/office/powerpoint/2010/main" val="4126721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11</a:t>
            </a:fld>
            <a:endParaRPr lang="hr-HR"/>
          </a:p>
        </p:txBody>
      </p:sp>
      <p:sp>
        <p:nvSpPr>
          <p:cNvPr id="7" name="TekstniOkvir 6">
            <a:extLst>
              <a:ext uri="{FF2B5EF4-FFF2-40B4-BE49-F238E27FC236}">
                <a16:creationId xmlns:a16="http://schemas.microsoft.com/office/drawing/2014/main" id="{B1DC7686-DF08-4328-905D-B5A4DA4DF1C9}"/>
              </a:ext>
            </a:extLst>
          </p:cNvPr>
          <p:cNvSpPr txBox="1"/>
          <p:nvPr/>
        </p:nvSpPr>
        <p:spPr>
          <a:xfrm>
            <a:off x="4931999" y="4455031"/>
            <a:ext cx="385048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dirty="0">
                <a:ln>
                  <a:noFill/>
                </a:ln>
                <a:solidFill>
                  <a:schemeClr val="bg2">
                    <a:lumMod val="25000"/>
                  </a:schemeClr>
                </a:solidFill>
                <a:effectLst/>
                <a:uLnTx/>
                <a:uFillTx/>
                <a:latin typeface="Arial" panose="020B0604020202020204" pitchFamily="34" charset="0"/>
                <a:cs typeface="Arial" panose="020B0604020202020204" pitchFamily="34" charset="0"/>
              </a:rPr>
              <a:t>Source: Eurostat</a:t>
            </a:r>
          </a:p>
        </p:txBody>
      </p:sp>
      <p:sp>
        <p:nvSpPr>
          <p:cNvPr id="8" name="Naslov 1">
            <a:extLst>
              <a:ext uri="{FF2B5EF4-FFF2-40B4-BE49-F238E27FC236}">
                <a16:creationId xmlns:a16="http://schemas.microsoft.com/office/drawing/2014/main" id="{5A5ED3DA-DDAB-4187-AB80-D91C5438F639}"/>
              </a:ext>
            </a:extLst>
          </p:cNvPr>
          <p:cNvSpPr>
            <a:spLocks noGrp="1"/>
          </p:cNvSpPr>
          <p:nvPr>
            <p:ph type="title"/>
          </p:nvPr>
        </p:nvSpPr>
        <p:spPr>
          <a:xfrm>
            <a:off x="723038" y="470065"/>
            <a:ext cx="7700962" cy="584775"/>
          </a:xfrm>
        </p:spPr>
        <p:txBody>
          <a:bodyPr/>
          <a:lstStyle/>
          <a:p>
            <a:r>
              <a:rPr lang="en-GB" sz="2000" dirty="0"/>
              <a:t>In the high-inflation environment, the price stability criterion was the greatest challenge among the</a:t>
            </a:r>
            <a:r>
              <a:rPr lang="hr-HR" sz="2000" dirty="0"/>
              <a:t> </a:t>
            </a:r>
            <a:r>
              <a:rPr lang="hr-HR" sz="2000" dirty="0" err="1"/>
              <a:t>nominal</a:t>
            </a:r>
            <a:r>
              <a:rPr lang="en-GB" sz="2000" dirty="0"/>
              <a:t> convergence criteria</a:t>
            </a:r>
          </a:p>
        </p:txBody>
      </p:sp>
      <p:sp>
        <p:nvSpPr>
          <p:cNvPr id="12" name="Rezervirano mjesto sadržaja 2">
            <a:extLst>
              <a:ext uri="{FF2B5EF4-FFF2-40B4-BE49-F238E27FC236}">
                <a16:creationId xmlns:a16="http://schemas.microsoft.com/office/drawing/2014/main" id="{6FD7E9CD-13D6-4309-8BC9-4CD1481D0038}"/>
              </a:ext>
            </a:extLst>
          </p:cNvPr>
          <p:cNvSpPr txBox="1">
            <a:spLocks/>
          </p:cNvSpPr>
          <p:nvPr/>
        </p:nvSpPr>
        <p:spPr bwMode="auto">
          <a:xfrm>
            <a:off x="719138" y="1443464"/>
            <a:ext cx="3813105" cy="322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indent="-285750" defTabSz="914400">
              <a:buFont typeface="Wingdings" panose="05000000000000000000" pitchFamily="2" charset="2"/>
              <a:buChar char="§"/>
            </a:pPr>
            <a:endParaRPr lang="en-US" sz="1400" kern="0" dirty="0"/>
          </a:p>
          <a:p>
            <a:pPr marL="285750" indent="-285750" defTabSz="914400">
              <a:buFont typeface="Wingdings" panose="05000000000000000000" pitchFamily="2" charset="2"/>
              <a:buChar char="§"/>
            </a:pPr>
            <a:r>
              <a:rPr lang="en-US" sz="1400" kern="0" dirty="0"/>
              <a:t>Since its EU accession, Croatia has continuously been compliant with the price stability criterion</a:t>
            </a:r>
          </a:p>
          <a:p>
            <a:pPr marL="861750" lvl="1" indent="-285750" defTabSz="914400">
              <a:buFont typeface="Wingdings" panose="05000000000000000000" pitchFamily="2" charset="2"/>
              <a:buChar char="Ø"/>
            </a:pPr>
            <a:r>
              <a:rPr lang="en-US" sz="1200" kern="0" dirty="0"/>
              <a:t>in fact, since 2016 Croatia was </a:t>
            </a:r>
            <a:r>
              <a:rPr lang="en-US" sz="1200" i="1" kern="0" dirty="0"/>
              <a:t>de fact</a:t>
            </a:r>
            <a:r>
              <a:rPr lang="hr-HR" sz="1200" i="1" kern="0" dirty="0"/>
              <a:t>o</a:t>
            </a:r>
            <a:r>
              <a:rPr lang="en-US" sz="1200" kern="0" dirty="0"/>
              <a:t> compliant with all convergence criteria </a:t>
            </a:r>
          </a:p>
          <a:p>
            <a:pPr marL="285750" indent="-285750" defTabSz="914400">
              <a:buFont typeface="Wingdings" panose="05000000000000000000" pitchFamily="2" charset="2"/>
              <a:buChar char="§"/>
            </a:pPr>
            <a:r>
              <a:rPr lang="en-US" sz="1400" kern="0" dirty="0"/>
              <a:t>However, global inflationary pressures that emerged in 2021 and further intensified in 2022 called into question Croatia’s ability to meet the criterion </a:t>
            </a:r>
          </a:p>
          <a:p>
            <a:pPr defTabSz="914400"/>
            <a:endParaRPr lang="hr-HR" sz="1200" kern="0" dirty="0"/>
          </a:p>
        </p:txBody>
      </p:sp>
      <p:pic>
        <p:nvPicPr>
          <p:cNvPr id="13" name="Slika 12">
            <a:extLst>
              <a:ext uri="{FF2B5EF4-FFF2-40B4-BE49-F238E27FC236}">
                <a16:creationId xmlns:a16="http://schemas.microsoft.com/office/drawing/2014/main" id="{A86BE18A-7369-4C7E-89EC-AD9724E27A4D}"/>
              </a:ext>
            </a:extLst>
          </p:cNvPr>
          <p:cNvPicPr>
            <a:picLocks noChangeAspect="1"/>
          </p:cNvPicPr>
          <p:nvPr/>
        </p:nvPicPr>
        <p:blipFill>
          <a:blip r:embed="rId3"/>
          <a:stretch>
            <a:fillRect/>
          </a:stretch>
        </p:blipFill>
        <p:spPr>
          <a:xfrm>
            <a:off x="4931999" y="1575031"/>
            <a:ext cx="3711768" cy="2880000"/>
          </a:xfrm>
          <a:prstGeom prst="rect">
            <a:avLst/>
          </a:prstGeom>
        </p:spPr>
      </p:pic>
    </p:spTree>
    <p:extLst>
      <p:ext uri="{BB962C8B-B14F-4D97-AF65-F5344CB8AC3E}">
        <p14:creationId xmlns:p14="http://schemas.microsoft.com/office/powerpoint/2010/main" val="129450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12</a:t>
            </a:fld>
            <a:endParaRPr lang="hr-HR"/>
          </a:p>
        </p:txBody>
      </p:sp>
      <p:sp>
        <p:nvSpPr>
          <p:cNvPr id="7" name="TekstniOkvir 6">
            <a:extLst>
              <a:ext uri="{FF2B5EF4-FFF2-40B4-BE49-F238E27FC236}">
                <a16:creationId xmlns:a16="http://schemas.microsoft.com/office/drawing/2014/main" id="{B1DC7686-DF08-4328-905D-B5A4DA4DF1C9}"/>
              </a:ext>
            </a:extLst>
          </p:cNvPr>
          <p:cNvSpPr txBox="1"/>
          <p:nvPr/>
        </p:nvSpPr>
        <p:spPr>
          <a:xfrm>
            <a:off x="4921200" y="4217419"/>
            <a:ext cx="385048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dirty="0">
                <a:ln>
                  <a:noFill/>
                </a:ln>
                <a:solidFill>
                  <a:schemeClr val="bg2">
                    <a:lumMod val="25000"/>
                  </a:schemeClr>
                </a:solidFill>
                <a:effectLst/>
                <a:uLnTx/>
                <a:uFillTx/>
                <a:latin typeface="Arial" panose="020B0604020202020204" pitchFamily="34" charset="0"/>
                <a:cs typeface="Arial" panose="020B0604020202020204" pitchFamily="34" charset="0"/>
              </a:rPr>
              <a:t>Source: Eurostat</a:t>
            </a:r>
          </a:p>
        </p:txBody>
      </p:sp>
      <p:sp>
        <p:nvSpPr>
          <p:cNvPr id="8" name="Naslov 1">
            <a:extLst>
              <a:ext uri="{FF2B5EF4-FFF2-40B4-BE49-F238E27FC236}">
                <a16:creationId xmlns:a16="http://schemas.microsoft.com/office/drawing/2014/main" id="{5A5ED3DA-DDAB-4187-AB80-D91C5438F639}"/>
              </a:ext>
            </a:extLst>
          </p:cNvPr>
          <p:cNvSpPr>
            <a:spLocks noGrp="1"/>
          </p:cNvSpPr>
          <p:nvPr>
            <p:ph type="title"/>
          </p:nvPr>
        </p:nvSpPr>
        <p:spPr>
          <a:xfrm>
            <a:off x="719138" y="580747"/>
            <a:ext cx="7700962" cy="321627"/>
          </a:xfrm>
        </p:spPr>
        <p:txBody>
          <a:bodyPr/>
          <a:lstStyle/>
          <a:p>
            <a:r>
              <a:rPr lang="en-US" dirty="0"/>
              <a:t>Croatia nevertheless fulfilled the </a:t>
            </a:r>
            <a:r>
              <a:rPr lang="en-US" sz="2000" dirty="0">
                <a:solidFill>
                  <a:srgbClr val="0070C0"/>
                </a:solidFill>
              </a:rPr>
              <a:t>price stability criterion</a:t>
            </a:r>
            <a:endParaRPr lang="en-US" strike="sngStrike" dirty="0"/>
          </a:p>
        </p:txBody>
      </p:sp>
      <p:sp>
        <p:nvSpPr>
          <p:cNvPr id="12" name="Rezervirano mjesto sadržaja 2">
            <a:extLst>
              <a:ext uri="{FF2B5EF4-FFF2-40B4-BE49-F238E27FC236}">
                <a16:creationId xmlns:a16="http://schemas.microsoft.com/office/drawing/2014/main" id="{6FD7E9CD-13D6-4309-8BC9-4CD1481D0038}"/>
              </a:ext>
            </a:extLst>
          </p:cNvPr>
          <p:cNvSpPr txBox="1">
            <a:spLocks/>
          </p:cNvSpPr>
          <p:nvPr/>
        </p:nvSpPr>
        <p:spPr bwMode="auto">
          <a:xfrm>
            <a:off x="719138" y="1443464"/>
            <a:ext cx="3813105" cy="322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indent="-285750" defTabSz="914400">
              <a:buFont typeface="Wingdings" panose="05000000000000000000" pitchFamily="2" charset="2"/>
              <a:buChar char="§"/>
            </a:pPr>
            <a:r>
              <a:rPr lang="en-US" sz="1200" kern="0" dirty="0"/>
              <a:t>Dispersion in inflation rates among EU Member States was historically high in spring 202</a:t>
            </a:r>
            <a:r>
              <a:rPr lang="hr-HR" sz="1200" kern="0" dirty="0"/>
              <a:t>2</a:t>
            </a:r>
            <a:endParaRPr lang="en-US" sz="1200" kern="0" dirty="0"/>
          </a:p>
          <a:p>
            <a:pPr marL="285750" indent="-285750" defTabSz="914400">
              <a:buFont typeface="Wingdings" panose="05000000000000000000" pitchFamily="2" charset="2"/>
              <a:buChar char="§"/>
            </a:pPr>
            <a:r>
              <a:rPr lang="en-US" sz="1200" kern="0" dirty="0"/>
              <a:t>Given that inflation had picked up in </a:t>
            </a:r>
            <a:r>
              <a:rPr lang="hr-HR" sz="1200" kern="0" dirty="0"/>
              <a:t>most </a:t>
            </a:r>
            <a:r>
              <a:rPr lang="en-US" sz="1200" kern="0" dirty="0"/>
              <a:t>other Member States as well, the reference value increased significantly, enabling Croatia to meet the criterion</a:t>
            </a:r>
          </a:p>
          <a:p>
            <a:pPr marL="747450" lvl="1" indent="-171450" defTabSz="914400">
              <a:buFont typeface="Wingdings" panose="05000000000000000000" pitchFamily="2" charset="2"/>
              <a:buChar char="Ø"/>
            </a:pPr>
            <a:r>
              <a:rPr lang="en-US" sz="1100" kern="0" dirty="0"/>
              <a:t>in April 2022, the 12m average inflation rate in Croatia (4.7%) was slightly lower than the reference value (4.9%)</a:t>
            </a:r>
          </a:p>
          <a:p>
            <a:pPr marL="285750" indent="-285750" defTabSz="914400">
              <a:buFont typeface="Wingdings" panose="05000000000000000000" pitchFamily="2" charset="2"/>
              <a:buChar char="§"/>
            </a:pPr>
            <a:r>
              <a:rPr lang="en-US" sz="1200" kern="0" dirty="0"/>
              <a:t>Therefore, in the Convergence Report of 1 June 2022 the Commission, as well as the ECB, assessed that Croatia had fulfilled the price stability criterion</a:t>
            </a:r>
          </a:p>
          <a:p>
            <a:pPr defTabSz="914400"/>
            <a:endParaRPr lang="en-US" sz="1200" kern="0" dirty="0"/>
          </a:p>
        </p:txBody>
      </p:sp>
      <p:pic>
        <p:nvPicPr>
          <p:cNvPr id="3" name="Slika 2">
            <a:extLst>
              <a:ext uri="{FF2B5EF4-FFF2-40B4-BE49-F238E27FC236}">
                <a16:creationId xmlns:a16="http://schemas.microsoft.com/office/drawing/2014/main" id="{6D713D68-92C6-4195-B155-1E98B5719535}"/>
              </a:ext>
            </a:extLst>
          </p:cNvPr>
          <p:cNvPicPr>
            <a:picLocks noChangeAspect="1"/>
          </p:cNvPicPr>
          <p:nvPr/>
        </p:nvPicPr>
        <p:blipFill>
          <a:blip r:embed="rId3"/>
          <a:stretch>
            <a:fillRect/>
          </a:stretch>
        </p:blipFill>
        <p:spPr>
          <a:xfrm>
            <a:off x="4921200" y="1326460"/>
            <a:ext cx="4078800" cy="2890959"/>
          </a:xfrm>
          <a:prstGeom prst="rect">
            <a:avLst/>
          </a:prstGeom>
        </p:spPr>
      </p:pic>
    </p:spTree>
    <p:extLst>
      <p:ext uri="{BB962C8B-B14F-4D97-AF65-F5344CB8AC3E}">
        <p14:creationId xmlns:p14="http://schemas.microsoft.com/office/powerpoint/2010/main" val="2301667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13</a:t>
            </a:fld>
            <a:endParaRPr lang="hr-HR"/>
          </a:p>
        </p:txBody>
      </p:sp>
      <p:sp>
        <p:nvSpPr>
          <p:cNvPr id="5" name="Naslov 1">
            <a:extLst>
              <a:ext uri="{FF2B5EF4-FFF2-40B4-BE49-F238E27FC236}">
                <a16:creationId xmlns:a16="http://schemas.microsoft.com/office/drawing/2014/main" id="{92E0C57B-C31C-4586-9770-2906A2CB5E01}"/>
              </a:ext>
            </a:extLst>
          </p:cNvPr>
          <p:cNvSpPr>
            <a:spLocks noGrp="1"/>
          </p:cNvSpPr>
          <p:nvPr>
            <p:ph type="title"/>
          </p:nvPr>
        </p:nvSpPr>
        <p:spPr>
          <a:xfrm>
            <a:off x="723038" y="350751"/>
            <a:ext cx="7700962" cy="584775"/>
          </a:xfrm>
        </p:spPr>
        <p:txBody>
          <a:bodyPr/>
          <a:lstStyle/>
          <a:p>
            <a:r>
              <a:rPr lang="en-US" sz="2000" dirty="0"/>
              <a:t>Croatia fulfilled other nominal convergence criteria as well:</a:t>
            </a:r>
            <a:br>
              <a:rPr lang="en-US" sz="2000" dirty="0"/>
            </a:br>
            <a:r>
              <a:rPr lang="en-US" sz="2000" dirty="0">
                <a:solidFill>
                  <a:srgbClr val="0070C0"/>
                </a:solidFill>
              </a:rPr>
              <a:t>Stable and sound public finances</a:t>
            </a:r>
            <a:endParaRPr lang="en-US" sz="1600" dirty="0">
              <a:solidFill>
                <a:srgbClr val="0070C0"/>
              </a:solidFill>
            </a:endParaRPr>
          </a:p>
        </p:txBody>
      </p:sp>
      <p:pic>
        <p:nvPicPr>
          <p:cNvPr id="6" name="Slika 5">
            <a:extLst>
              <a:ext uri="{FF2B5EF4-FFF2-40B4-BE49-F238E27FC236}">
                <a16:creationId xmlns:a16="http://schemas.microsoft.com/office/drawing/2014/main" id="{DD799C45-B486-46EC-9529-2AAD5199E5D5}"/>
              </a:ext>
            </a:extLst>
          </p:cNvPr>
          <p:cNvPicPr>
            <a:picLocks noChangeAspect="1"/>
          </p:cNvPicPr>
          <p:nvPr/>
        </p:nvPicPr>
        <p:blipFill>
          <a:blip r:embed="rId3"/>
          <a:stretch>
            <a:fillRect/>
          </a:stretch>
        </p:blipFill>
        <p:spPr>
          <a:xfrm>
            <a:off x="1007587" y="1446617"/>
            <a:ext cx="3466666" cy="2160000"/>
          </a:xfrm>
          <a:prstGeom prst="rect">
            <a:avLst/>
          </a:prstGeom>
        </p:spPr>
      </p:pic>
      <p:sp>
        <p:nvSpPr>
          <p:cNvPr id="7" name="TekstniOkvir 6">
            <a:extLst>
              <a:ext uri="{FF2B5EF4-FFF2-40B4-BE49-F238E27FC236}">
                <a16:creationId xmlns:a16="http://schemas.microsoft.com/office/drawing/2014/main" id="{5E1E97F2-2766-4034-888B-4E712D8AD53D}"/>
              </a:ext>
            </a:extLst>
          </p:cNvPr>
          <p:cNvSpPr txBox="1"/>
          <p:nvPr/>
        </p:nvSpPr>
        <p:spPr>
          <a:xfrm>
            <a:off x="971691" y="3563405"/>
            <a:ext cx="385048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dirty="0">
                <a:ln>
                  <a:noFill/>
                </a:ln>
                <a:solidFill>
                  <a:schemeClr val="bg2">
                    <a:lumMod val="25000"/>
                  </a:schemeClr>
                </a:solidFill>
                <a:effectLst/>
                <a:uLnTx/>
                <a:uFillTx/>
                <a:latin typeface="Arial" panose="020B0604020202020204" pitchFamily="34" charset="0"/>
                <a:ea typeface="+mn-ea"/>
                <a:cs typeface="Arial" panose="020B0604020202020204" pitchFamily="34" charset="0"/>
              </a:rPr>
              <a:t>Source: Eurostat</a:t>
            </a:r>
          </a:p>
        </p:txBody>
      </p:sp>
      <p:sp>
        <p:nvSpPr>
          <p:cNvPr id="8" name="TekstniOkvir 7">
            <a:extLst>
              <a:ext uri="{FF2B5EF4-FFF2-40B4-BE49-F238E27FC236}">
                <a16:creationId xmlns:a16="http://schemas.microsoft.com/office/drawing/2014/main" id="{558A2351-36BA-4870-AC9F-B96BE1B65B2A}"/>
              </a:ext>
            </a:extLst>
          </p:cNvPr>
          <p:cNvSpPr txBox="1"/>
          <p:nvPr/>
        </p:nvSpPr>
        <p:spPr>
          <a:xfrm>
            <a:off x="4822172" y="3563405"/>
            <a:ext cx="385048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dirty="0">
                <a:ln>
                  <a:noFill/>
                </a:ln>
                <a:solidFill>
                  <a:schemeClr val="bg2">
                    <a:lumMod val="25000"/>
                  </a:schemeClr>
                </a:solidFill>
                <a:effectLst/>
                <a:uLnTx/>
                <a:uFillTx/>
                <a:latin typeface="Arial" panose="020B0604020202020204" pitchFamily="34" charset="0"/>
                <a:ea typeface="+mn-ea"/>
                <a:cs typeface="Arial" panose="020B0604020202020204" pitchFamily="34" charset="0"/>
              </a:rPr>
              <a:t>Source: </a:t>
            </a:r>
            <a:r>
              <a:rPr kumimoji="0" lang="hr-HR" sz="800" b="0" i="0" u="none" strike="noStrike" kern="1200" cap="none" spc="0" normalizeH="0" baseline="0" dirty="0">
                <a:ln>
                  <a:noFill/>
                </a:ln>
                <a:solidFill>
                  <a:schemeClr val="bg2">
                    <a:lumMod val="25000"/>
                  </a:schemeClr>
                </a:solidFill>
                <a:effectLst/>
                <a:uLnTx/>
                <a:uFillTx/>
                <a:latin typeface="Arial" panose="020B0604020202020204" pitchFamily="34" charset="0"/>
                <a:ea typeface="+mn-ea"/>
                <a:cs typeface="Arial" panose="020B0604020202020204" pitchFamily="34" charset="0"/>
              </a:rPr>
              <a:t>HNB</a:t>
            </a:r>
            <a:r>
              <a:rPr kumimoji="0" lang="en-US" sz="800" b="0" i="0" u="none" strike="noStrike" kern="1200" cap="none" spc="0" normalizeH="0" baseline="0" dirty="0">
                <a:ln>
                  <a:noFill/>
                </a:ln>
                <a:solidFill>
                  <a:schemeClr val="bg2">
                    <a:lumMod val="25000"/>
                  </a:schemeClr>
                </a:solidFill>
                <a:effectLst/>
                <a:uLnTx/>
                <a:uFillTx/>
                <a:latin typeface="Arial" panose="020B0604020202020204" pitchFamily="34" charset="0"/>
                <a:ea typeface="+mn-ea"/>
                <a:cs typeface="Arial" panose="020B0604020202020204" pitchFamily="34" charset="0"/>
              </a:rPr>
              <a:t> </a:t>
            </a:r>
          </a:p>
        </p:txBody>
      </p:sp>
      <p:sp>
        <p:nvSpPr>
          <p:cNvPr id="9" name="TekstniOkvir 8">
            <a:extLst>
              <a:ext uri="{FF2B5EF4-FFF2-40B4-BE49-F238E27FC236}">
                <a16:creationId xmlns:a16="http://schemas.microsoft.com/office/drawing/2014/main" id="{1797F101-2ECB-4A25-BE5E-04625422805E}"/>
              </a:ext>
            </a:extLst>
          </p:cNvPr>
          <p:cNvSpPr txBox="1"/>
          <p:nvPr/>
        </p:nvSpPr>
        <p:spPr>
          <a:xfrm>
            <a:off x="886236" y="1052230"/>
            <a:ext cx="3685764"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424242"/>
                </a:solidFill>
                <a:effectLst/>
                <a:uLnTx/>
                <a:uFillTx/>
                <a:latin typeface="Arial" panose="020B0604020202020204"/>
              </a:rPr>
              <a:t>In 2021,</a:t>
            </a:r>
            <a:r>
              <a:rPr kumimoji="0" lang="en-US" sz="1100" b="1" i="1" u="none" strike="noStrike" kern="1200" cap="none" spc="0" normalizeH="0" noProof="0" dirty="0">
                <a:ln>
                  <a:noFill/>
                </a:ln>
                <a:solidFill>
                  <a:srgbClr val="424242"/>
                </a:solidFill>
                <a:effectLst/>
                <a:uLnTx/>
                <a:uFillTx/>
                <a:latin typeface="Arial" panose="020B0604020202020204"/>
              </a:rPr>
              <a:t> Croatia had a </a:t>
            </a:r>
            <a:r>
              <a:rPr lang="en-US" sz="1100" b="1" i="1" dirty="0">
                <a:solidFill>
                  <a:srgbClr val="424242"/>
                </a:solidFill>
                <a:latin typeface="Arial" panose="020B0604020202020204"/>
              </a:rPr>
              <a:t>budget deficit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i="1">
                <a:solidFill>
                  <a:srgbClr val="424242"/>
                </a:solidFill>
                <a:latin typeface="Arial" panose="020B0604020202020204"/>
              </a:rPr>
              <a:t>of below 3</a:t>
            </a:r>
            <a:r>
              <a:rPr lang="en-US" sz="1100" b="1" i="1" dirty="0">
                <a:solidFill>
                  <a:srgbClr val="424242"/>
                </a:solidFill>
                <a:latin typeface="Arial" panose="020B0604020202020204"/>
              </a:rPr>
              <a:t>% of GDP ...</a:t>
            </a:r>
            <a:endParaRPr kumimoji="0" lang="en-US" sz="1100" b="1" i="1" u="none" strike="noStrike" kern="1200" cap="none" spc="0" normalizeH="0" baseline="0" noProof="0" dirty="0">
              <a:ln>
                <a:noFill/>
              </a:ln>
              <a:solidFill>
                <a:srgbClr val="424242"/>
              </a:solidFill>
              <a:effectLst/>
              <a:uLnTx/>
              <a:uFillTx/>
              <a:latin typeface="Arial" panose="020B0604020202020204"/>
            </a:endParaRPr>
          </a:p>
        </p:txBody>
      </p:sp>
      <p:sp>
        <p:nvSpPr>
          <p:cNvPr id="10" name="TekstniOkvir 9">
            <a:extLst>
              <a:ext uri="{FF2B5EF4-FFF2-40B4-BE49-F238E27FC236}">
                <a16:creationId xmlns:a16="http://schemas.microsoft.com/office/drawing/2014/main" id="{ADDDDBD0-C0DC-49D4-BFF3-FC02AC3C0725}"/>
              </a:ext>
            </a:extLst>
          </p:cNvPr>
          <p:cNvSpPr txBox="1"/>
          <p:nvPr/>
        </p:nvSpPr>
        <p:spPr>
          <a:xfrm>
            <a:off x="4684574" y="1052229"/>
            <a:ext cx="3685764"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dirty="0">
                <a:ln>
                  <a:noFill/>
                </a:ln>
                <a:solidFill>
                  <a:srgbClr val="424242"/>
                </a:solidFill>
                <a:effectLst/>
                <a:uLnTx/>
                <a:uFillTx/>
                <a:latin typeface="Arial" panose="020B0604020202020204"/>
                <a:ea typeface="+mn-ea"/>
                <a:cs typeface="+mn-cs"/>
              </a:rPr>
              <a:t>... while the debt-to-GDP ratio </a:t>
            </a:r>
            <a:r>
              <a:rPr kumimoji="0" lang="hr-HR" sz="1100" b="1" i="1" u="none" strike="noStrike" kern="1200" cap="none" spc="0" normalizeH="0" baseline="0" dirty="0" err="1">
                <a:ln>
                  <a:noFill/>
                </a:ln>
                <a:solidFill>
                  <a:srgbClr val="424242"/>
                </a:solidFill>
                <a:effectLst/>
                <a:uLnTx/>
                <a:uFillTx/>
                <a:latin typeface="Arial" panose="020B0604020202020204"/>
                <a:ea typeface="+mn-ea"/>
                <a:cs typeface="+mn-cs"/>
              </a:rPr>
              <a:t>fell</a:t>
            </a:r>
            <a:r>
              <a:rPr kumimoji="0" lang="en-US" sz="1100" b="1" i="1" u="none" strike="noStrike" kern="1200" cap="none" spc="0" normalizeH="0" baseline="0" dirty="0">
                <a:ln>
                  <a:noFill/>
                </a:ln>
                <a:solidFill>
                  <a:srgbClr val="424242"/>
                </a:solidFill>
                <a:effectLst/>
                <a:uLnTx/>
                <a:uFillTx/>
                <a:latin typeface="Arial" panose="020B0604020202020204"/>
                <a:ea typeface="+mn-ea"/>
                <a:cs typeface="+mn-cs"/>
              </a:rPr>
              <a:t> by as</a:t>
            </a:r>
            <a:r>
              <a:rPr kumimoji="0" lang="en-US" sz="1100" b="1" i="1" u="none" strike="noStrike" kern="1200" cap="none" spc="0" normalizeH="0" dirty="0">
                <a:ln>
                  <a:noFill/>
                </a:ln>
                <a:solidFill>
                  <a:srgbClr val="424242"/>
                </a:solidFill>
                <a:effectLst/>
                <a:uLnTx/>
                <a:uFillTx/>
                <a:latin typeface="Arial" panose="020B0604020202020204"/>
                <a:ea typeface="+mn-ea"/>
                <a:cs typeface="+mn-cs"/>
              </a:rPr>
              <a:t> much as 7.5 percentage points</a:t>
            </a:r>
            <a:endParaRPr kumimoji="0" lang="en-US" sz="1100" b="1" i="1" u="none" strike="noStrike" kern="1200" cap="none" spc="0" normalizeH="0" baseline="0" dirty="0">
              <a:ln>
                <a:noFill/>
              </a:ln>
              <a:solidFill>
                <a:srgbClr val="424242"/>
              </a:solidFill>
              <a:effectLst/>
              <a:uLnTx/>
              <a:uFillTx/>
              <a:latin typeface="Arial" panose="020B0604020202020204"/>
              <a:ea typeface="+mn-ea"/>
              <a:cs typeface="+mn-cs"/>
            </a:endParaRPr>
          </a:p>
        </p:txBody>
      </p:sp>
      <p:sp>
        <p:nvSpPr>
          <p:cNvPr id="11" name="TekstniOkvir 10">
            <a:extLst>
              <a:ext uri="{FF2B5EF4-FFF2-40B4-BE49-F238E27FC236}">
                <a16:creationId xmlns:a16="http://schemas.microsoft.com/office/drawing/2014/main" id="{52CBDDF1-670B-4083-BA19-5BFA131AFBE2}"/>
              </a:ext>
            </a:extLst>
          </p:cNvPr>
          <p:cNvSpPr txBox="1"/>
          <p:nvPr/>
        </p:nvSpPr>
        <p:spPr>
          <a:xfrm>
            <a:off x="772510" y="3806993"/>
            <a:ext cx="7165428" cy="623248"/>
          </a:xfrm>
          <a:prstGeom prst="rect">
            <a:avLst/>
          </a:prstGeom>
          <a:noFill/>
        </p:spPr>
        <p:txBody>
          <a:bodyPr wrap="square" rtlCol="0">
            <a:spAutoFit/>
          </a:bodyPr>
          <a:lstStyle/>
          <a:p>
            <a:pPr lvl="0">
              <a:defRPr/>
            </a:pPr>
            <a:r>
              <a:rPr kumimoji="0" lang="en-SG" sz="1350" b="0" i="0" u="none" strike="noStrike" kern="1200" cap="none" spc="0" normalizeH="0" baseline="0" noProof="0">
                <a:ln>
                  <a:noFill/>
                </a:ln>
                <a:solidFill>
                  <a:srgbClr val="424242"/>
                </a:solidFill>
                <a:effectLst/>
                <a:uLnTx/>
                <a:uFillTx/>
                <a:latin typeface="Arial" panose="020B0604020202020204"/>
                <a:sym typeface="Wingdings 3" panose="05040102010807070707" pitchFamily="18" charset="2"/>
              </a:rPr>
              <a:t> </a:t>
            </a:r>
            <a:r>
              <a:rPr lang="en-SG" sz="1050">
                <a:solidFill>
                  <a:srgbClr val="424242"/>
                </a:solidFill>
                <a:latin typeface="Arial" panose="020B0604020202020204"/>
                <a:sym typeface="Wingdings 3" panose="05040102010807070707" pitchFamily="18" charset="2"/>
              </a:rPr>
              <a:t>Even if the reference values for the budget balance and government debt for 2021 had been breached, Croatia would have fulfilled this criterion because the EU’s fiscal rules have been suspended since March 2020 in response to the outbreak of the COVID-19 pandemic </a:t>
            </a:r>
            <a:r>
              <a:rPr lang="en-SG" sz="1050">
                <a:solidFill>
                  <a:srgbClr val="424242"/>
                </a:solidFill>
                <a:sym typeface="Wingdings 3" panose="05040102010807070707" pitchFamily="18" charset="2"/>
              </a:rPr>
              <a:t>(the so-called „</a:t>
            </a:r>
            <a:r>
              <a:rPr lang="en-SG" sz="1050">
                <a:solidFill>
                  <a:srgbClr val="424242"/>
                </a:solidFill>
              </a:rPr>
              <a:t>general escape clause” was activated)</a:t>
            </a:r>
            <a:r>
              <a:rPr lang="en-SG" sz="1050">
                <a:solidFill>
                  <a:srgbClr val="424242"/>
                </a:solidFill>
                <a:latin typeface="Arial" panose="020B0604020202020204"/>
                <a:sym typeface="Wingdings 3" panose="05040102010807070707" pitchFamily="18" charset="2"/>
              </a:rPr>
              <a:t>.</a:t>
            </a:r>
            <a:endParaRPr kumimoji="0" lang="en-SG" sz="1200" b="0" i="0" u="none" strike="noStrike" kern="1200" cap="none" spc="0" normalizeH="0" baseline="0" noProof="0" dirty="0">
              <a:ln>
                <a:noFill/>
              </a:ln>
              <a:solidFill>
                <a:srgbClr val="424242"/>
              </a:solidFill>
              <a:effectLst/>
              <a:uLnTx/>
              <a:uFillTx/>
              <a:latin typeface="Arial" panose="020B0604020202020204"/>
            </a:endParaRPr>
          </a:p>
        </p:txBody>
      </p:sp>
      <p:pic>
        <p:nvPicPr>
          <p:cNvPr id="16" name="Slika 15">
            <a:extLst>
              <a:ext uri="{FF2B5EF4-FFF2-40B4-BE49-F238E27FC236}">
                <a16:creationId xmlns:a16="http://schemas.microsoft.com/office/drawing/2014/main" id="{7AD9CFEE-7FD9-43FC-8E4B-9FFA761A865B}"/>
              </a:ext>
            </a:extLst>
          </p:cNvPr>
          <p:cNvPicPr>
            <a:picLocks noChangeAspect="1"/>
          </p:cNvPicPr>
          <p:nvPr/>
        </p:nvPicPr>
        <p:blipFill>
          <a:blip r:embed="rId4"/>
          <a:stretch>
            <a:fillRect/>
          </a:stretch>
        </p:blipFill>
        <p:spPr>
          <a:xfrm>
            <a:off x="4856075" y="1446617"/>
            <a:ext cx="3475555" cy="2160000"/>
          </a:xfrm>
          <a:prstGeom prst="rect">
            <a:avLst/>
          </a:prstGeom>
        </p:spPr>
      </p:pic>
    </p:spTree>
    <p:extLst>
      <p:ext uri="{BB962C8B-B14F-4D97-AF65-F5344CB8AC3E}">
        <p14:creationId xmlns:p14="http://schemas.microsoft.com/office/powerpoint/2010/main" val="3157839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14</a:t>
            </a:fld>
            <a:endParaRPr lang="hr-HR"/>
          </a:p>
        </p:txBody>
      </p:sp>
      <p:sp>
        <p:nvSpPr>
          <p:cNvPr id="3" name="Naslov 1">
            <a:extLst>
              <a:ext uri="{FF2B5EF4-FFF2-40B4-BE49-F238E27FC236}">
                <a16:creationId xmlns:a16="http://schemas.microsoft.com/office/drawing/2014/main" id="{AFE928A4-9BBF-4235-AE1A-D37DCF705B00}"/>
              </a:ext>
            </a:extLst>
          </p:cNvPr>
          <p:cNvSpPr>
            <a:spLocks noGrp="1"/>
          </p:cNvSpPr>
          <p:nvPr>
            <p:ph type="title"/>
          </p:nvPr>
        </p:nvSpPr>
        <p:spPr>
          <a:xfrm>
            <a:off x="723038" y="350751"/>
            <a:ext cx="7700962" cy="584775"/>
          </a:xfrm>
        </p:spPr>
        <p:txBody>
          <a:bodyPr/>
          <a:lstStyle/>
          <a:p>
            <a:r>
              <a:rPr lang="en-US" sz="2000" dirty="0"/>
              <a:t>Croatia fulfilled other nominal convergence criteria as well:</a:t>
            </a:r>
            <a:br>
              <a:rPr lang="en-US" sz="2000" dirty="0"/>
            </a:br>
            <a:r>
              <a:rPr lang="en-US" sz="2000" dirty="0">
                <a:solidFill>
                  <a:srgbClr val="0070C0"/>
                </a:solidFill>
              </a:rPr>
              <a:t>Exchange rate stability</a:t>
            </a:r>
            <a:endParaRPr lang="en-US" sz="1600" dirty="0">
              <a:solidFill>
                <a:srgbClr val="0070C0"/>
              </a:solidFill>
            </a:endParaRPr>
          </a:p>
        </p:txBody>
      </p:sp>
      <p:sp>
        <p:nvSpPr>
          <p:cNvPr id="5" name="TekstniOkvir 4">
            <a:extLst>
              <a:ext uri="{FF2B5EF4-FFF2-40B4-BE49-F238E27FC236}">
                <a16:creationId xmlns:a16="http://schemas.microsoft.com/office/drawing/2014/main" id="{024BE60B-5701-4459-B02B-9B29BF265A79}"/>
              </a:ext>
            </a:extLst>
          </p:cNvPr>
          <p:cNvSpPr txBox="1"/>
          <p:nvPr/>
        </p:nvSpPr>
        <p:spPr>
          <a:xfrm>
            <a:off x="349885" y="1131812"/>
            <a:ext cx="6768267"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dirty="0">
                <a:ln>
                  <a:noFill/>
                </a:ln>
                <a:solidFill>
                  <a:srgbClr val="424242"/>
                </a:solidFill>
                <a:effectLst/>
                <a:uLnTx/>
                <a:uFillTx/>
                <a:latin typeface="Arial" panose="020B0604020202020204"/>
                <a:ea typeface="+mn-ea"/>
                <a:cs typeface="+mn-cs"/>
              </a:rPr>
              <a:t>During the participation in ERM II, the EUR/HRK exchange</a:t>
            </a:r>
            <a:r>
              <a:rPr kumimoji="0" lang="en-US" sz="1100" b="1" i="1" u="none" strike="noStrike" kern="1200" cap="none" spc="0" normalizeH="0" dirty="0">
                <a:ln>
                  <a:noFill/>
                </a:ln>
                <a:solidFill>
                  <a:srgbClr val="424242"/>
                </a:solidFill>
                <a:effectLst/>
                <a:uLnTx/>
                <a:uFillTx/>
                <a:latin typeface="Arial" panose="020B0604020202020204"/>
                <a:ea typeface="+mn-ea"/>
                <a:cs typeface="+mn-cs"/>
              </a:rPr>
              <a:t> rate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dirty="0">
                <a:ln>
                  <a:noFill/>
                </a:ln>
                <a:solidFill>
                  <a:srgbClr val="424242"/>
                </a:solidFill>
                <a:effectLst/>
                <a:uLnTx/>
                <a:uFillTx/>
                <a:latin typeface="Arial" panose="020B0604020202020204"/>
                <a:ea typeface="+mn-ea"/>
                <a:cs typeface="+mn-cs"/>
              </a:rPr>
              <a:t>fluctuated very close to the central parity</a:t>
            </a:r>
            <a:endParaRPr kumimoji="0" lang="en-US" sz="1100" b="1" i="1" u="none" strike="noStrike" kern="1200" cap="none" spc="0" normalizeH="0" baseline="0" dirty="0">
              <a:ln>
                <a:noFill/>
              </a:ln>
              <a:solidFill>
                <a:srgbClr val="424242"/>
              </a:solidFill>
              <a:effectLst/>
              <a:uLnTx/>
              <a:uFillTx/>
              <a:latin typeface="Arial" panose="020B0604020202020204"/>
              <a:ea typeface="+mn-ea"/>
              <a:cs typeface="+mn-cs"/>
            </a:endParaRPr>
          </a:p>
        </p:txBody>
      </p:sp>
      <p:sp>
        <p:nvSpPr>
          <p:cNvPr id="6" name="TekstniOkvir 5">
            <a:extLst>
              <a:ext uri="{FF2B5EF4-FFF2-40B4-BE49-F238E27FC236}">
                <a16:creationId xmlns:a16="http://schemas.microsoft.com/office/drawing/2014/main" id="{637A0DE3-1827-4517-B9FE-F24EDD853E34}"/>
              </a:ext>
            </a:extLst>
          </p:cNvPr>
          <p:cNvSpPr txBox="1"/>
          <p:nvPr/>
        </p:nvSpPr>
        <p:spPr>
          <a:xfrm>
            <a:off x="1225455" y="4207974"/>
            <a:ext cx="385048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dirty="0">
                <a:ln>
                  <a:noFill/>
                </a:ln>
                <a:solidFill>
                  <a:schemeClr val="bg2">
                    <a:lumMod val="25000"/>
                  </a:schemeClr>
                </a:solidFill>
                <a:effectLst/>
                <a:uLnTx/>
                <a:uFillTx/>
                <a:latin typeface="Arial" panose="020B0604020202020204" pitchFamily="34" charset="0"/>
                <a:ea typeface="+mn-ea"/>
                <a:cs typeface="Arial" panose="020B0604020202020204" pitchFamily="34" charset="0"/>
              </a:rPr>
              <a:t>Source: </a:t>
            </a:r>
            <a:r>
              <a:rPr kumimoji="0" lang="en-US" sz="800" b="0" i="0" u="none" strike="noStrike" kern="1200" cap="none" spc="0" normalizeH="0" baseline="0" dirty="0" err="1">
                <a:ln>
                  <a:noFill/>
                </a:ln>
                <a:solidFill>
                  <a:schemeClr val="bg2">
                    <a:lumMod val="25000"/>
                  </a:schemeClr>
                </a:solidFill>
                <a:effectLst/>
                <a:uLnTx/>
                <a:uFillTx/>
                <a:latin typeface="Arial" panose="020B0604020202020204" pitchFamily="34" charset="0"/>
                <a:ea typeface="+mn-ea"/>
                <a:cs typeface="Arial" panose="020B0604020202020204" pitchFamily="34" charset="0"/>
              </a:rPr>
              <a:t>CNB</a:t>
            </a:r>
            <a:endParaRPr kumimoji="0" lang="en-US" sz="800" b="0" i="0" u="none" strike="noStrike" kern="1200" cap="none" spc="0" normalizeH="0" baseline="0" dirty="0">
              <a:ln>
                <a:noFill/>
              </a:ln>
              <a:solidFill>
                <a:schemeClr val="bg2">
                  <a:lumMod val="25000"/>
                </a:schemeClr>
              </a:solidFill>
              <a:effectLst/>
              <a:uLnTx/>
              <a:uFillTx/>
              <a:latin typeface="Arial" panose="020B0604020202020204" pitchFamily="34" charset="0"/>
              <a:ea typeface="+mn-ea"/>
              <a:cs typeface="Arial" panose="020B0604020202020204" pitchFamily="34" charset="0"/>
            </a:endParaRPr>
          </a:p>
        </p:txBody>
      </p:sp>
      <p:pic>
        <p:nvPicPr>
          <p:cNvPr id="8" name="Slika 7">
            <a:extLst>
              <a:ext uri="{FF2B5EF4-FFF2-40B4-BE49-F238E27FC236}">
                <a16:creationId xmlns:a16="http://schemas.microsoft.com/office/drawing/2014/main" id="{1AD05C1F-45C3-4A6B-BDA7-C763FD36625E}"/>
              </a:ext>
            </a:extLst>
          </p:cNvPr>
          <p:cNvPicPr>
            <a:picLocks noChangeAspect="1"/>
          </p:cNvPicPr>
          <p:nvPr/>
        </p:nvPicPr>
        <p:blipFill>
          <a:blip r:embed="rId2"/>
          <a:stretch>
            <a:fillRect/>
          </a:stretch>
        </p:blipFill>
        <p:spPr>
          <a:xfrm>
            <a:off x="1394018" y="1552600"/>
            <a:ext cx="4680000" cy="2655374"/>
          </a:xfrm>
          <a:prstGeom prst="rect">
            <a:avLst/>
          </a:prstGeom>
        </p:spPr>
      </p:pic>
    </p:spTree>
    <p:extLst>
      <p:ext uri="{BB962C8B-B14F-4D97-AF65-F5344CB8AC3E}">
        <p14:creationId xmlns:p14="http://schemas.microsoft.com/office/powerpoint/2010/main" val="3995728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15</a:t>
            </a:fld>
            <a:endParaRPr lang="hr-HR"/>
          </a:p>
        </p:txBody>
      </p:sp>
      <p:sp>
        <p:nvSpPr>
          <p:cNvPr id="5" name="Naslov 1">
            <a:extLst>
              <a:ext uri="{FF2B5EF4-FFF2-40B4-BE49-F238E27FC236}">
                <a16:creationId xmlns:a16="http://schemas.microsoft.com/office/drawing/2014/main" id="{53365C63-B42C-4AD4-AE80-60524DB5662F}"/>
              </a:ext>
            </a:extLst>
          </p:cNvPr>
          <p:cNvSpPr>
            <a:spLocks noGrp="1"/>
          </p:cNvSpPr>
          <p:nvPr>
            <p:ph type="title"/>
          </p:nvPr>
        </p:nvSpPr>
        <p:spPr>
          <a:xfrm>
            <a:off x="723038" y="350751"/>
            <a:ext cx="7700962" cy="584775"/>
          </a:xfrm>
        </p:spPr>
        <p:txBody>
          <a:bodyPr/>
          <a:lstStyle/>
          <a:p>
            <a:r>
              <a:rPr lang="en-US" sz="2000" dirty="0"/>
              <a:t>Croatia fulfilled other nominal convergence criteria as well:</a:t>
            </a:r>
            <a:br>
              <a:rPr lang="en-US" sz="2000" dirty="0"/>
            </a:br>
            <a:r>
              <a:rPr lang="en-US" sz="2000" dirty="0">
                <a:solidFill>
                  <a:srgbClr val="0070C0"/>
                </a:solidFill>
              </a:rPr>
              <a:t>Convergence of long-term interest rates</a:t>
            </a:r>
            <a:endParaRPr lang="en-US" sz="1600" dirty="0">
              <a:solidFill>
                <a:srgbClr val="0070C0"/>
              </a:solidFill>
            </a:endParaRPr>
          </a:p>
        </p:txBody>
      </p:sp>
      <p:sp>
        <p:nvSpPr>
          <p:cNvPr id="7" name="TekstniOkvir 6">
            <a:extLst>
              <a:ext uri="{FF2B5EF4-FFF2-40B4-BE49-F238E27FC236}">
                <a16:creationId xmlns:a16="http://schemas.microsoft.com/office/drawing/2014/main" id="{1ED7E527-69DB-49EE-B76A-BE73CD5795A9}"/>
              </a:ext>
            </a:extLst>
          </p:cNvPr>
          <p:cNvSpPr txBox="1"/>
          <p:nvPr/>
        </p:nvSpPr>
        <p:spPr>
          <a:xfrm>
            <a:off x="1288283" y="4324491"/>
            <a:ext cx="385048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dirty="0">
                <a:ln>
                  <a:noFill/>
                </a:ln>
                <a:solidFill>
                  <a:schemeClr val="bg2">
                    <a:lumMod val="25000"/>
                  </a:schemeClr>
                </a:solidFill>
                <a:effectLst/>
                <a:uLnTx/>
                <a:uFillTx/>
                <a:latin typeface="Arial" panose="020B0604020202020204" pitchFamily="34" charset="0"/>
                <a:ea typeface="+mn-ea"/>
                <a:cs typeface="Arial" panose="020B0604020202020204" pitchFamily="34" charset="0"/>
              </a:rPr>
              <a:t>Source: Eurostat</a:t>
            </a:r>
          </a:p>
        </p:txBody>
      </p:sp>
      <p:pic>
        <p:nvPicPr>
          <p:cNvPr id="3" name="Slika 2">
            <a:extLst>
              <a:ext uri="{FF2B5EF4-FFF2-40B4-BE49-F238E27FC236}">
                <a16:creationId xmlns:a16="http://schemas.microsoft.com/office/drawing/2014/main" id="{BACB6CF1-D7FB-436D-8A65-DA1BAA8C5FE0}"/>
              </a:ext>
            </a:extLst>
          </p:cNvPr>
          <p:cNvPicPr>
            <a:picLocks noChangeAspect="1"/>
          </p:cNvPicPr>
          <p:nvPr/>
        </p:nvPicPr>
        <p:blipFill>
          <a:blip r:embed="rId2"/>
          <a:stretch>
            <a:fillRect/>
          </a:stretch>
        </p:blipFill>
        <p:spPr>
          <a:xfrm>
            <a:off x="1288283" y="1196972"/>
            <a:ext cx="5188146" cy="3127519"/>
          </a:xfrm>
          <a:prstGeom prst="rect">
            <a:avLst/>
          </a:prstGeom>
        </p:spPr>
      </p:pic>
    </p:spTree>
    <p:extLst>
      <p:ext uri="{BB962C8B-B14F-4D97-AF65-F5344CB8AC3E}">
        <p14:creationId xmlns:p14="http://schemas.microsoft.com/office/powerpoint/2010/main" val="2734734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16</a:t>
            </a:fld>
            <a:endParaRPr lang="hr-HR"/>
          </a:p>
        </p:txBody>
      </p:sp>
      <p:sp>
        <p:nvSpPr>
          <p:cNvPr id="3" name="Naslov 1">
            <a:extLst>
              <a:ext uri="{FF2B5EF4-FFF2-40B4-BE49-F238E27FC236}">
                <a16:creationId xmlns:a16="http://schemas.microsoft.com/office/drawing/2014/main" id="{D48640BA-3DC6-4C22-AE6A-564147F58DB9}"/>
              </a:ext>
            </a:extLst>
          </p:cNvPr>
          <p:cNvSpPr>
            <a:spLocks noGrp="1"/>
          </p:cNvSpPr>
          <p:nvPr>
            <p:ph type="title"/>
          </p:nvPr>
        </p:nvSpPr>
        <p:spPr>
          <a:xfrm>
            <a:off x="723038" y="541706"/>
            <a:ext cx="7700962" cy="584775"/>
          </a:xfrm>
        </p:spPr>
        <p:txBody>
          <a:bodyPr/>
          <a:lstStyle/>
          <a:p>
            <a:r>
              <a:rPr lang="en-US" sz="2000" dirty="0"/>
              <a:t>High inflation has reinforced the (incorrect) public perception of the negative impact of the euro on living standards</a:t>
            </a:r>
          </a:p>
        </p:txBody>
      </p:sp>
      <p:pic>
        <p:nvPicPr>
          <p:cNvPr id="4" name="Slika 3">
            <a:extLst>
              <a:ext uri="{FF2B5EF4-FFF2-40B4-BE49-F238E27FC236}">
                <a16:creationId xmlns:a16="http://schemas.microsoft.com/office/drawing/2014/main" id="{7E501156-4F0A-4FAE-AA7F-4F9DB8562419}"/>
              </a:ext>
            </a:extLst>
          </p:cNvPr>
          <p:cNvPicPr>
            <a:picLocks noChangeAspect="1"/>
          </p:cNvPicPr>
          <p:nvPr/>
        </p:nvPicPr>
        <p:blipFill>
          <a:blip r:embed="rId3"/>
          <a:stretch>
            <a:fillRect/>
          </a:stretch>
        </p:blipFill>
        <p:spPr>
          <a:xfrm>
            <a:off x="5184000" y="1706456"/>
            <a:ext cx="3240000" cy="2679894"/>
          </a:xfrm>
          <a:prstGeom prst="rect">
            <a:avLst/>
          </a:prstGeom>
        </p:spPr>
      </p:pic>
      <p:sp>
        <p:nvSpPr>
          <p:cNvPr id="5" name="TekstniOkvir 4">
            <a:extLst>
              <a:ext uri="{FF2B5EF4-FFF2-40B4-BE49-F238E27FC236}">
                <a16:creationId xmlns:a16="http://schemas.microsoft.com/office/drawing/2014/main" id="{6B958560-902C-4972-A51E-98F8F0267654}"/>
              </a:ext>
            </a:extLst>
          </p:cNvPr>
          <p:cNvSpPr txBox="1"/>
          <p:nvPr/>
        </p:nvSpPr>
        <p:spPr>
          <a:xfrm>
            <a:off x="5184000" y="4386350"/>
            <a:ext cx="3384376" cy="215444"/>
          </a:xfrm>
          <a:prstGeom prst="rect">
            <a:avLst/>
          </a:prstGeom>
          <a:noFill/>
        </p:spPr>
        <p:txBody>
          <a:bodyPr wrap="square" rtlCol="0">
            <a:spAutoFit/>
          </a:bodyPr>
          <a:lstStyle/>
          <a:p>
            <a:r>
              <a:rPr lang="en-US" sz="800" dirty="0">
                <a:solidFill>
                  <a:schemeClr val="tx1">
                    <a:lumMod val="75000"/>
                  </a:schemeClr>
                </a:solidFill>
                <a:latin typeface="+mn-lt"/>
              </a:rPr>
              <a:t>Source: </a:t>
            </a:r>
            <a:r>
              <a:rPr lang="en-US" sz="800" dirty="0" err="1">
                <a:solidFill>
                  <a:schemeClr val="tx1">
                    <a:lumMod val="75000"/>
                  </a:schemeClr>
                </a:solidFill>
                <a:latin typeface="+mn-lt"/>
              </a:rPr>
              <a:t>Ipsos</a:t>
            </a:r>
            <a:r>
              <a:rPr lang="en-US" sz="800" dirty="0">
                <a:solidFill>
                  <a:schemeClr val="tx1">
                    <a:lumMod val="75000"/>
                  </a:schemeClr>
                </a:solidFill>
                <a:latin typeface="+mn-lt"/>
              </a:rPr>
              <a:t>, March 2021</a:t>
            </a:r>
          </a:p>
        </p:txBody>
      </p:sp>
      <p:sp>
        <p:nvSpPr>
          <p:cNvPr id="6" name="Rezervirano mjesto sadržaja 2">
            <a:extLst>
              <a:ext uri="{FF2B5EF4-FFF2-40B4-BE49-F238E27FC236}">
                <a16:creationId xmlns:a16="http://schemas.microsoft.com/office/drawing/2014/main" id="{9A8485C1-86CB-44B7-B687-97115A529756}"/>
              </a:ext>
            </a:extLst>
          </p:cNvPr>
          <p:cNvSpPr txBox="1">
            <a:spLocks/>
          </p:cNvSpPr>
          <p:nvPr/>
        </p:nvSpPr>
        <p:spPr bwMode="auto">
          <a:xfrm>
            <a:off x="5039624" y="1199740"/>
            <a:ext cx="3384376" cy="4457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hr-HR"/>
            </a:defPPr>
            <a:lvl1pPr algn="ctr">
              <a:defRPr sz="1600" b="1" kern="0">
                <a:solidFill>
                  <a:schemeClr val="tx1">
                    <a:lumMod val="65000"/>
                    <a:lumOff val="35000"/>
                  </a:schemeClr>
                </a:solidFill>
                <a:latin typeface="+mn-lt"/>
              </a:defRPr>
            </a:lvl1pPr>
          </a:lstStyle>
          <a:p>
            <a:r>
              <a:rPr lang="en-GB" sz="1100" dirty="0">
                <a:solidFill>
                  <a:schemeClr val="tx1"/>
                </a:solidFill>
                <a:latin typeface="Arial" panose="020B0604020202020204" pitchFamily="34" charset="0"/>
                <a:cs typeface="Arial" panose="020B0604020202020204" pitchFamily="34" charset="0"/>
              </a:rPr>
              <a:t>PUBLIC OPINION SURVEY</a:t>
            </a:r>
            <a:r>
              <a:rPr lang="hr-HR" sz="1100" dirty="0">
                <a:solidFill>
                  <a:schemeClr val="tx1"/>
                </a:solidFill>
                <a:latin typeface="Arial" panose="020B0604020202020204" pitchFamily="34" charset="0"/>
                <a:cs typeface="Arial" panose="020B0604020202020204" pitchFamily="34" charset="0"/>
              </a:rPr>
              <a:t> (2021)</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What is the greatest risk of euro introduction?</a:t>
            </a:r>
          </a:p>
        </p:txBody>
      </p:sp>
      <p:sp>
        <p:nvSpPr>
          <p:cNvPr id="13" name="Rezervirano mjesto sadržaja 2">
            <a:extLst>
              <a:ext uri="{FF2B5EF4-FFF2-40B4-BE49-F238E27FC236}">
                <a16:creationId xmlns:a16="http://schemas.microsoft.com/office/drawing/2014/main" id="{39E78495-A5AD-4AE2-9355-D9FA0D19B048}"/>
              </a:ext>
            </a:extLst>
          </p:cNvPr>
          <p:cNvSpPr txBox="1">
            <a:spLocks/>
          </p:cNvSpPr>
          <p:nvPr/>
        </p:nvSpPr>
        <p:spPr bwMode="auto">
          <a:xfrm>
            <a:off x="719138" y="1535120"/>
            <a:ext cx="4140863" cy="313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indent="-285750" defTabSz="914400">
              <a:buFont typeface="Wingdings" panose="05000000000000000000" pitchFamily="2" charset="2"/>
              <a:buChar char="§"/>
            </a:pPr>
            <a:endParaRPr lang="hr-HR" sz="1200" kern="0" dirty="0"/>
          </a:p>
          <a:p>
            <a:pPr marL="285750" indent="-285750" defTabSz="914400">
              <a:buFont typeface="Wingdings" panose="05000000000000000000" pitchFamily="2" charset="2"/>
              <a:buChar char="§"/>
            </a:pPr>
            <a:r>
              <a:rPr lang="en-US" sz="1200" kern="0" dirty="0"/>
              <a:t>Before the adoption of the euro, a possible substantial increase in the price level was considered by many Croatian citizens as the main disadvantage of the euro</a:t>
            </a:r>
          </a:p>
          <a:p>
            <a:pPr marL="285750" indent="-285750" defTabSz="914400">
              <a:buFont typeface="Wingdings" panose="05000000000000000000" pitchFamily="2" charset="2"/>
              <a:buChar char="§"/>
            </a:pPr>
            <a:endParaRPr lang="hr-HR" sz="1200" kern="0" dirty="0"/>
          </a:p>
          <a:p>
            <a:pPr marL="285750" indent="-285750" defTabSz="914400">
              <a:buFont typeface="Wingdings" panose="05000000000000000000" pitchFamily="2" charset="2"/>
              <a:buChar char="§"/>
            </a:pPr>
            <a:r>
              <a:rPr lang="en-US" sz="1200" kern="0" dirty="0"/>
              <a:t>Addressing such a negative public perception has been difficult given that the euro was introduced in the </a:t>
            </a:r>
            <a:r>
              <a:rPr lang="hr-HR" sz="1200" kern="0" dirty="0"/>
              <a:t>environment</a:t>
            </a:r>
            <a:r>
              <a:rPr lang="en-US" sz="1200" kern="0" dirty="0"/>
              <a:t> of already high inflation</a:t>
            </a:r>
          </a:p>
          <a:p>
            <a:pPr defTabSz="914400"/>
            <a:endParaRPr lang="en-US" sz="1200" kern="0" dirty="0"/>
          </a:p>
        </p:txBody>
      </p:sp>
    </p:spTree>
    <p:extLst>
      <p:ext uri="{BB962C8B-B14F-4D97-AF65-F5344CB8AC3E}">
        <p14:creationId xmlns:p14="http://schemas.microsoft.com/office/powerpoint/2010/main" val="2871891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7">
            <a:extLst>
              <a:ext uri="{FF2B5EF4-FFF2-40B4-BE49-F238E27FC236}">
                <a16:creationId xmlns:a16="http://schemas.microsoft.com/office/drawing/2014/main" id="{38DB6DF4-6883-453C-A877-A48DFD076050}"/>
              </a:ext>
            </a:extLst>
          </p:cNvPr>
          <p:cNvSpPr>
            <a:spLocks noGrp="1"/>
          </p:cNvSpPr>
          <p:nvPr>
            <p:ph type="title"/>
          </p:nvPr>
        </p:nvSpPr>
        <p:spPr>
          <a:xfrm>
            <a:off x="719138" y="558992"/>
            <a:ext cx="7700962" cy="584775"/>
          </a:xfrm>
        </p:spPr>
        <p:txBody>
          <a:bodyPr/>
          <a:lstStyle/>
          <a:p>
            <a:r>
              <a:rPr lang="en-US" sz="2000" dirty="0"/>
              <a:t>Increase in consumer prices due to rounding observed primarily in services sectors</a:t>
            </a:r>
            <a:r>
              <a:rPr lang="hr-HR" sz="2000" dirty="0"/>
              <a:t>, ...</a:t>
            </a:r>
            <a:endParaRPr lang="en-US" sz="2000" dirty="0"/>
          </a:p>
        </p:txBody>
      </p:sp>
      <p:sp>
        <p:nvSpPr>
          <p:cNvPr id="4" name="Rezervirano mjesto broja slajda 3">
            <a:extLst>
              <a:ext uri="{FF2B5EF4-FFF2-40B4-BE49-F238E27FC236}">
                <a16:creationId xmlns:a16="http://schemas.microsoft.com/office/drawing/2014/main" id="{3914AE8B-3CEC-4B9D-81F5-7EA84595EE55}"/>
              </a:ext>
            </a:extLst>
          </p:cNvPr>
          <p:cNvSpPr>
            <a:spLocks noGrp="1"/>
          </p:cNvSpPr>
          <p:nvPr>
            <p:ph type="sldNum" sz="quarter" idx="10"/>
          </p:nvPr>
        </p:nvSpPr>
        <p:spPr/>
        <p:txBody>
          <a:bodyPr/>
          <a:lstStyle/>
          <a:p>
            <a:fld id="{B3C66777-559C-41C4-AEA7-7444B2570E23}" type="slidenum">
              <a:rPr lang="hr-HR" smtClean="0"/>
              <a:t>17</a:t>
            </a:fld>
            <a:endParaRPr lang="hr-HR"/>
          </a:p>
        </p:txBody>
      </p:sp>
      <p:sp>
        <p:nvSpPr>
          <p:cNvPr id="10" name="TekstniOkvir 9">
            <a:extLst>
              <a:ext uri="{FF2B5EF4-FFF2-40B4-BE49-F238E27FC236}">
                <a16:creationId xmlns:a16="http://schemas.microsoft.com/office/drawing/2014/main" id="{B4BB2392-7103-4CCF-941C-EF7400F8E019}"/>
              </a:ext>
            </a:extLst>
          </p:cNvPr>
          <p:cNvSpPr txBox="1"/>
          <p:nvPr/>
        </p:nvSpPr>
        <p:spPr>
          <a:xfrm>
            <a:off x="5466150" y="1480402"/>
            <a:ext cx="3105149" cy="415498"/>
          </a:xfrm>
          <a:prstGeom prst="rect">
            <a:avLst/>
          </a:prstGeom>
          <a:noFill/>
        </p:spPr>
        <p:txBody>
          <a:bodyPr wrap="square" rtlCol="0">
            <a:spAutoFit/>
          </a:bodyPr>
          <a:lstStyle/>
          <a:p>
            <a:pPr algn="ctr"/>
            <a:r>
              <a:rPr lang="en-US" sz="1050" b="1"/>
              <a:t>Headline HICP inflation and its main components in Croatia</a:t>
            </a:r>
            <a:endParaRPr lang="en-US" sz="1000"/>
          </a:p>
        </p:txBody>
      </p:sp>
      <p:sp>
        <p:nvSpPr>
          <p:cNvPr id="11" name="TekstniOkvir 10">
            <a:extLst>
              <a:ext uri="{FF2B5EF4-FFF2-40B4-BE49-F238E27FC236}">
                <a16:creationId xmlns:a16="http://schemas.microsoft.com/office/drawing/2014/main" id="{8B5CE098-4FCF-49FC-9BBA-2A82726B4B2A}"/>
              </a:ext>
            </a:extLst>
          </p:cNvPr>
          <p:cNvSpPr txBox="1"/>
          <p:nvPr/>
        </p:nvSpPr>
        <p:spPr>
          <a:xfrm>
            <a:off x="5038725" y="4089455"/>
            <a:ext cx="3560235" cy="214482"/>
          </a:xfrm>
          <a:prstGeom prst="rect">
            <a:avLst/>
          </a:prstGeom>
          <a:noFill/>
        </p:spPr>
        <p:txBody>
          <a:bodyPr wrap="square" rtlCol="0">
            <a:spAutoFit/>
          </a:bodyPr>
          <a:lstStyle>
            <a:defPPr>
              <a:defRPr lang="sr-Latn-RS"/>
            </a:defPPr>
            <a:lvl1pPr>
              <a:defRPr sz="900"/>
            </a:lvl1pPr>
          </a:lstStyle>
          <a:p>
            <a:pPr algn="just" fontAlgn="base">
              <a:lnSpc>
                <a:spcPct val="107000"/>
              </a:lnSpc>
              <a:spcBef>
                <a:spcPct val="0"/>
              </a:spcBef>
              <a:spcAft>
                <a:spcPct val="0"/>
              </a:spcAft>
              <a:defRPr/>
            </a:pPr>
            <a:r>
              <a:rPr lang="en-US" sz="800" dirty="0">
                <a:solidFill>
                  <a:schemeClr val="tx2">
                    <a:lumMod val="60000"/>
                    <a:lumOff val="40000"/>
                  </a:schemeClr>
                </a:solidFill>
                <a:ea typeface="Calibri" panose="020F0502020204030204" pitchFamily="34" charset="0"/>
                <a:cs typeface="Times New Roman" panose="02020603050405020304" pitchFamily="18" charset="0"/>
              </a:rPr>
              <a:t>Source: </a:t>
            </a:r>
            <a:r>
              <a:rPr lang="hr-HR" sz="800" dirty="0" err="1">
                <a:solidFill>
                  <a:schemeClr val="tx2">
                    <a:lumMod val="60000"/>
                    <a:lumOff val="40000"/>
                  </a:schemeClr>
                </a:solidFill>
                <a:ea typeface="Calibri" panose="020F0502020204030204" pitchFamily="34" charset="0"/>
                <a:cs typeface="Times New Roman" panose="02020603050405020304" pitchFamily="18" charset="0"/>
              </a:rPr>
              <a:t>ECB</a:t>
            </a:r>
            <a:endParaRPr lang="en-US" sz="800" dirty="0">
              <a:solidFill>
                <a:schemeClr val="tx2">
                  <a:lumMod val="60000"/>
                  <a:lumOff val="40000"/>
                </a:schemeClr>
              </a:solidFill>
              <a:ea typeface="Calibri" panose="020F0502020204030204" pitchFamily="34" charset="0"/>
              <a:cs typeface="Times New Roman" panose="02020603050405020304" pitchFamily="18" charset="0"/>
            </a:endParaRPr>
          </a:p>
        </p:txBody>
      </p:sp>
      <p:sp>
        <p:nvSpPr>
          <p:cNvPr id="13" name="Rezervirano mjesto sadržaja 2">
            <a:extLst>
              <a:ext uri="{FF2B5EF4-FFF2-40B4-BE49-F238E27FC236}">
                <a16:creationId xmlns:a16="http://schemas.microsoft.com/office/drawing/2014/main" id="{31ABA5CD-B2C7-4991-9C38-A73BAC0FFBFF}"/>
              </a:ext>
            </a:extLst>
          </p:cNvPr>
          <p:cNvSpPr txBox="1">
            <a:spLocks/>
          </p:cNvSpPr>
          <p:nvPr/>
        </p:nvSpPr>
        <p:spPr bwMode="auto">
          <a:xfrm>
            <a:off x="719138" y="1535120"/>
            <a:ext cx="4167187" cy="313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indent="-285750" defTabSz="914400">
              <a:buFont typeface="Wingdings" panose="05000000000000000000" pitchFamily="2" charset="2"/>
              <a:buChar char="§"/>
            </a:pPr>
            <a:r>
              <a:rPr lang="en-US" sz="1200" kern="0" dirty="0"/>
              <a:t>Price developments in early 2023 did not deviate much from the typical seasonal pattern observed over the previous 10 years</a:t>
            </a:r>
          </a:p>
          <a:p>
            <a:pPr marL="285750" indent="-285750" defTabSz="914400">
              <a:buFont typeface="Wingdings" panose="05000000000000000000" pitchFamily="2" charset="2"/>
              <a:buChar char="§"/>
            </a:pPr>
            <a:r>
              <a:rPr lang="en-US" sz="1200" kern="0" dirty="0"/>
              <a:t>However, there was an unusually high m-o-m increase in prices of services in January 2023</a:t>
            </a:r>
          </a:p>
          <a:p>
            <a:pPr marL="861750" lvl="1" indent="-285750" defTabSz="914400">
              <a:buFont typeface="Wingdings" panose="05000000000000000000" pitchFamily="2" charset="2"/>
              <a:buChar char="Ø"/>
            </a:pPr>
            <a:r>
              <a:rPr lang="en-US" sz="1100" kern="0" dirty="0"/>
              <a:t>bars, restaurants, hairdressers, dental and medical facilities have increased their prices the most</a:t>
            </a:r>
          </a:p>
          <a:p>
            <a:pPr marL="285750" indent="-285750" defTabSz="914400">
              <a:buFont typeface="Wingdings" panose="05000000000000000000" pitchFamily="2" charset="2"/>
              <a:buChar char="§"/>
            </a:pPr>
            <a:r>
              <a:rPr lang="en-US" sz="1200" kern="0" dirty="0"/>
              <a:t>According to an ECB-</a:t>
            </a:r>
            <a:r>
              <a:rPr lang="en-US" sz="1200" kern="0" dirty="0" err="1"/>
              <a:t>HNB</a:t>
            </a:r>
            <a:r>
              <a:rPr lang="en-US" sz="1200" kern="0" dirty="0"/>
              <a:t> simulation, if the prices of services had followed the same pattern as in the previous 10 years, the overall inflation rate in January 2023 would have been lower by </a:t>
            </a:r>
            <a:r>
              <a:rPr lang="en-US" sz="1200" b="1" kern="0" dirty="0"/>
              <a:t>0.4 percentage points</a:t>
            </a:r>
            <a:endParaRPr lang="en-US" sz="1200" kern="0" dirty="0"/>
          </a:p>
          <a:p>
            <a:pPr marL="285750" indent="-285750" defTabSz="914400">
              <a:buFont typeface="Wingdings" panose="05000000000000000000" pitchFamily="2" charset="2"/>
              <a:buChar char="§"/>
            </a:pPr>
            <a:endParaRPr lang="en-US" sz="1200" kern="0" dirty="0"/>
          </a:p>
          <a:p>
            <a:pPr marL="285750" indent="-285750" defTabSz="914400">
              <a:buFont typeface="Wingdings" panose="05000000000000000000" pitchFamily="2" charset="2"/>
              <a:buChar char="§"/>
            </a:pPr>
            <a:endParaRPr lang="en-US" sz="1200" kern="0" dirty="0"/>
          </a:p>
          <a:p>
            <a:pPr marL="285750" indent="-285750" defTabSz="914400">
              <a:buFont typeface="Wingdings" panose="05000000000000000000" pitchFamily="2" charset="2"/>
              <a:buChar char="§"/>
            </a:pPr>
            <a:endParaRPr lang="en-US" sz="1200" kern="0" dirty="0"/>
          </a:p>
          <a:p>
            <a:pPr marL="285750" indent="-285750" defTabSz="914400">
              <a:buFont typeface="Wingdings" panose="05000000000000000000" pitchFamily="2" charset="2"/>
              <a:buChar char="§"/>
            </a:pPr>
            <a:endParaRPr lang="en-US" sz="1200" kern="0" dirty="0"/>
          </a:p>
          <a:p>
            <a:pPr marL="285750" indent="-285750" defTabSz="914400">
              <a:buFont typeface="Wingdings" panose="05000000000000000000" pitchFamily="2" charset="2"/>
              <a:buChar char="§"/>
            </a:pPr>
            <a:endParaRPr lang="en-US" sz="1200" kern="0" dirty="0"/>
          </a:p>
          <a:p>
            <a:pPr defTabSz="914400"/>
            <a:endParaRPr lang="en-US" sz="1200" kern="0" dirty="0"/>
          </a:p>
        </p:txBody>
      </p:sp>
      <p:pic>
        <p:nvPicPr>
          <p:cNvPr id="6" name="Slika 5">
            <a:extLst>
              <a:ext uri="{FF2B5EF4-FFF2-40B4-BE49-F238E27FC236}">
                <a16:creationId xmlns:a16="http://schemas.microsoft.com/office/drawing/2014/main" id="{914DB763-9DF8-4CB5-98BA-AC1C828C5192}"/>
              </a:ext>
            </a:extLst>
          </p:cNvPr>
          <p:cNvPicPr>
            <a:picLocks noChangeAspect="1"/>
          </p:cNvPicPr>
          <p:nvPr/>
        </p:nvPicPr>
        <p:blipFill>
          <a:blip r:embed="rId3"/>
          <a:stretch>
            <a:fillRect/>
          </a:stretch>
        </p:blipFill>
        <p:spPr>
          <a:xfrm>
            <a:off x="5038725" y="1895900"/>
            <a:ext cx="3960000" cy="2193555"/>
          </a:xfrm>
          <a:prstGeom prst="rect">
            <a:avLst/>
          </a:prstGeom>
          <a:ln w="6350">
            <a:solidFill>
              <a:schemeClr val="bg1">
                <a:lumMod val="75000"/>
              </a:schemeClr>
            </a:solidFill>
          </a:ln>
        </p:spPr>
      </p:pic>
    </p:spTree>
    <p:extLst>
      <p:ext uri="{BB962C8B-B14F-4D97-AF65-F5344CB8AC3E}">
        <p14:creationId xmlns:p14="http://schemas.microsoft.com/office/powerpoint/2010/main" val="1026147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a:extLst>
              <a:ext uri="{FF2B5EF4-FFF2-40B4-BE49-F238E27FC236}">
                <a16:creationId xmlns:a16="http://schemas.microsoft.com/office/drawing/2014/main" id="{A8B4073A-5DB4-422C-9CAD-0EA6F77DCBC3}"/>
              </a:ext>
            </a:extLst>
          </p:cNvPr>
          <p:cNvSpPr>
            <a:spLocks noGrp="1"/>
          </p:cNvSpPr>
          <p:nvPr>
            <p:ph sz="half" idx="2"/>
          </p:nvPr>
        </p:nvSpPr>
        <p:spPr>
          <a:xfrm>
            <a:off x="5375640" y="1440000"/>
            <a:ext cx="3337455" cy="3096000"/>
          </a:xfrm>
        </p:spPr>
        <p:txBody>
          <a:bodyPr>
            <a:noAutofit/>
          </a:bodyPr>
          <a:lstStyle/>
          <a:p>
            <a:pPr marL="285750" indent="-285750">
              <a:buFont typeface="Wingdings" panose="05000000000000000000" pitchFamily="2" charset="2"/>
              <a:buChar char="§"/>
            </a:pPr>
            <a:r>
              <a:rPr lang="hr-HR" sz="1200" dirty="0">
                <a:solidFill>
                  <a:schemeClr val="tx1"/>
                </a:solidFill>
              </a:rPr>
              <a:t>P</a:t>
            </a:r>
            <a:r>
              <a:rPr lang="en-US" sz="1200" dirty="0" err="1">
                <a:solidFill>
                  <a:schemeClr val="tx1"/>
                </a:solidFill>
              </a:rPr>
              <a:t>rices</a:t>
            </a:r>
            <a:r>
              <a:rPr lang="en-US" sz="1200" dirty="0">
                <a:solidFill>
                  <a:schemeClr val="tx1"/>
                </a:solidFill>
              </a:rPr>
              <a:t> of around 65% of products did not change after the euro changeover</a:t>
            </a:r>
          </a:p>
          <a:p>
            <a:pPr marL="573750" lvl="2" indent="-285750">
              <a:buFont typeface="Wingdings" panose="05000000000000000000" pitchFamily="2" charset="2"/>
              <a:buChar char="Ø"/>
            </a:pPr>
            <a:r>
              <a:rPr lang="en-US" sz="1100" dirty="0">
                <a:solidFill>
                  <a:schemeClr val="tx1"/>
                </a:solidFill>
              </a:rPr>
              <a:t>a strong decrease in the share of so-called ”attractive” prices</a:t>
            </a:r>
          </a:p>
          <a:p>
            <a:pPr marL="573750" lvl="2" indent="-285750">
              <a:buFont typeface="Wingdings" panose="05000000000000000000" pitchFamily="2" charset="2"/>
              <a:buChar char="Ø"/>
            </a:pPr>
            <a:endParaRPr lang="en-US" sz="1200" dirty="0">
              <a:solidFill>
                <a:schemeClr val="tx1"/>
              </a:solidFill>
            </a:endParaRPr>
          </a:p>
          <a:p>
            <a:pPr marL="285750" lvl="1" indent="-285750">
              <a:buFont typeface="Wingdings" panose="05000000000000000000" pitchFamily="2" charset="2"/>
              <a:buChar char="§"/>
            </a:pPr>
            <a:r>
              <a:rPr lang="en-US" sz="1200" dirty="0">
                <a:solidFill>
                  <a:schemeClr val="tx1"/>
                </a:solidFill>
              </a:rPr>
              <a:t>It is likely that retailers will gradually set their prices at new attractive levels</a:t>
            </a:r>
          </a:p>
          <a:p>
            <a:pPr marL="573750" lvl="2" indent="-285750">
              <a:buFont typeface="Wingdings" panose="05000000000000000000" pitchFamily="2" charset="2"/>
              <a:buChar char="Ø"/>
            </a:pPr>
            <a:r>
              <a:rPr lang="en-US" sz="1100" dirty="0">
                <a:solidFill>
                  <a:schemeClr val="tx1"/>
                </a:solidFill>
              </a:rPr>
              <a:t>these changes might occur as part of regular price adjustments</a:t>
            </a:r>
          </a:p>
          <a:p>
            <a:pPr marL="573750" lvl="2" indent="-285750">
              <a:buFont typeface="Wingdings" panose="05000000000000000000" pitchFamily="2" charset="2"/>
              <a:buChar char="Ø"/>
            </a:pPr>
            <a:r>
              <a:rPr lang="en-US" sz="1100" dirty="0">
                <a:solidFill>
                  <a:schemeClr val="tx1"/>
                </a:solidFill>
              </a:rPr>
              <a:t>due to market competition and the obligation to display prices in both currencies by end-2023, the new attractive levels may not necessarily be higher</a:t>
            </a:r>
          </a:p>
        </p:txBody>
      </p:sp>
      <p:sp>
        <p:nvSpPr>
          <p:cNvPr id="5" name="Rezervirano mjesto broja slajda 4">
            <a:extLst>
              <a:ext uri="{FF2B5EF4-FFF2-40B4-BE49-F238E27FC236}">
                <a16:creationId xmlns:a16="http://schemas.microsoft.com/office/drawing/2014/main" id="{2037D986-C438-444F-8119-D531DFD5D0CC}"/>
              </a:ext>
            </a:extLst>
          </p:cNvPr>
          <p:cNvSpPr>
            <a:spLocks noGrp="1"/>
          </p:cNvSpPr>
          <p:nvPr>
            <p:ph type="sldNum" sz="quarter" idx="10"/>
          </p:nvPr>
        </p:nvSpPr>
        <p:spPr/>
        <p:txBody>
          <a:bodyPr/>
          <a:lstStyle/>
          <a:p>
            <a:fld id="{B3C66777-559C-41C4-AEA7-7444B2570E23}" type="slidenum">
              <a:rPr lang="hr-HR" smtClean="0"/>
              <a:t>18</a:t>
            </a:fld>
            <a:endParaRPr lang="hr-HR"/>
          </a:p>
        </p:txBody>
      </p:sp>
      <p:pic>
        <p:nvPicPr>
          <p:cNvPr id="7" name="Rezervirano mjesto sadržaja 6">
            <a:extLst>
              <a:ext uri="{FF2B5EF4-FFF2-40B4-BE49-F238E27FC236}">
                <a16:creationId xmlns:a16="http://schemas.microsoft.com/office/drawing/2014/main" id="{9733599C-1DF5-4F2B-83A7-BB8DE1441B5E}"/>
              </a:ext>
            </a:extLst>
          </p:cNvPr>
          <p:cNvPicPr>
            <a:picLocks noGrp="1" noChangeAspect="1"/>
          </p:cNvPicPr>
          <p:nvPr>
            <p:ph sz="half" idx="1"/>
          </p:nvPr>
        </p:nvPicPr>
        <p:blipFill>
          <a:blip r:embed="rId3"/>
          <a:stretch>
            <a:fillRect/>
          </a:stretch>
        </p:blipFill>
        <p:spPr>
          <a:xfrm>
            <a:off x="430904" y="1941097"/>
            <a:ext cx="4944736" cy="2300030"/>
          </a:xfrm>
          <a:prstGeom prst="rect">
            <a:avLst/>
          </a:prstGeom>
        </p:spPr>
      </p:pic>
      <p:sp>
        <p:nvSpPr>
          <p:cNvPr id="8" name="TekstniOkvir 7">
            <a:extLst>
              <a:ext uri="{FF2B5EF4-FFF2-40B4-BE49-F238E27FC236}">
                <a16:creationId xmlns:a16="http://schemas.microsoft.com/office/drawing/2014/main" id="{3FCCAF56-02C9-41C0-9E4F-9E0CF5138B4A}"/>
              </a:ext>
            </a:extLst>
          </p:cNvPr>
          <p:cNvSpPr txBox="1"/>
          <p:nvPr/>
        </p:nvSpPr>
        <p:spPr>
          <a:xfrm>
            <a:off x="430904" y="1440000"/>
            <a:ext cx="4944736" cy="415498"/>
          </a:xfrm>
          <a:prstGeom prst="rect">
            <a:avLst/>
          </a:prstGeom>
          <a:noFill/>
        </p:spPr>
        <p:txBody>
          <a:bodyPr wrap="square" rtlCol="0">
            <a:spAutoFit/>
          </a:bodyPr>
          <a:lstStyle/>
          <a:p>
            <a:pPr algn="ctr"/>
            <a:r>
              <a:rPr lang="en-US" sz="1050" b="1" dirty="0"/>
              <a:t>Pricing strategy in big retail chains in Croatia before and after </a:t>
            </a:r>
            <a:br>
              <a:rPr lang="hr-HR" sz="1050" b="1" dirty="0"/>
            </a:br>
            <a:r>
              <a:rPr lang="en-US" sz="1050" b="1" dirty="0"/>
              <a:t>the euro changeover</a:t>
            </a:r>
            <a:endParaRPr lang="en-US" sz="1000" dirty="0"/>
          </a:p>
        </p:txBody>
      </p:sp>
      <p:sp>
        <p:nvSpPr>
          <p:cNvPr id="10" name="TekstniOkvir 9">
            <a:extLst>
              <a:ext uri="{FF2B5EF4-FFF2-40B4-BE49-F238E27FC236}">
                <a16:creationId xmlns:a16="http://schemas.microsoft.com/office/drawing/2014/main" id="{B4DC4A01-EBDA-4012-A301-08A845F11748}"/>
              </a:ext>
            </a:extLst>
          </p:cNvPr>
          <p:cNvSpPr txBox="1"/>
          <p:nvPr/>
        </p:nvSpPr>
        <p:spPr>
          <a:xfrm>
            <a:off x="719138" y="4241127"/>
            <a:ext cx="3560235" cy="214482"/>
          </a:xfrm>
          <a:prstGeom prst="rect">
            <a:avLst/>
          </a:prstGeom>
          <a:noFill/>
        </p:spPr>
        <p:txBody>
          <a:bodyPr wrap="square" rtlCol="0">
            <a:spAutoFit/>
          </a:bodyPr>
          <a:lstStyle>
            <a:defPPr>
              <a:defRPr lang="sr-Latn-RS"/>
            </a:defPPr>
            <a:lvl1pPr>
              <a:defRPr sz="900"/>
            </a:lvl1pPr>
          </a:lstStyle>
          <a:p>
            <a:pPr algn="just" fontAlgn="base">
              <a:lnSpc>
                <a:spcPct val="107000"/>
              </a:lnSpc>
              <a:spcBef>
                <a:spcPct val="0"/>
              </a:spcBef>
              <a:spcAft>
                <a:spcPct val="0"/>
              </a:spcAft>
              <a:defRPr/>
            </a:pPr>
            <a:r>
              <a:rPr lang="en-US" sz="800" dirty="0">
                <a:solidFill>
                  <a:schemeClr val="tx2">
                    <a:lumMod val="60000"/>
                    <a:lumOff val="40000"/>
                  </a:schemeClr>
                </a:solidFill>
                <a:ea typeface="Calibri" panose="020F0502020204030204" pitchFamily="34" charset="0"/>
                <a:cs typeface="Times New Roman" panose="02020603050405020304" pitchFamily="18" charset="0"/>
              </a:rPr>
              <a:t>Source: </a:t>
            </a:r>
            <a:r>
              <a:rPr lang="hr-HR" sz="800" dirty="0" err="1">
                <a:solidFill>
                  <a:schemeClr val="tx2">
                    <a:lumMod val="60000"/>
                    <a:lumOff val="40000"/>
                  </a:schemeClr>
                </a:solidFill>
                <a:ea typeface="Calibri" panose="020F0502020204030204" pitchFamily="34" charset="0"/>
                <a:cs typeface="Times New Roman" panose="02020603050405020304" pitchFamily="18" charset="0"/>
              </a:rPr>
              <a:t>ECB</a:t>
            </a:r>
            <a:endParaRPr lang="en-US" sz="800" dirty="0">
              <a:solidFill>
                <a:schemeClr val="tx2">
                  <a:lumMod val="60000"/>
                  <a:lumOff val="40000"/>
                </a:schemeClr>
              </a:solidFill>
              <a:ea typeface="Calibri" panose="020F0502020204030204" pitchFamily="34" charset="0"/>
              <a:cs typeface="Times New Roman" panose="02020603050405020304" pitchFamily="18" charset="0"/>
            </a:endParaRPr>
          </a:p>
        </p:txBody>
      </p:sp>
      <p:sp>
        <p:nvSpPr>
          <p:cNvPr id="9" name="Naslov 7">
            <a:extLst>
              <a:ext uri="{FF2B5EF4-FFF2-40B4-BE49-F238E27FC236}">
                <a16:creationId xmlns:a16="http://schemas.microsoft.com/office/drawing/2014/main" id="{8BE7A930-0A49-4B4B-8DF7-5FC2EB790AAF}"/>
              </a:ext>
            </a:extLst>
          </p:cNvPr>
          <p:cNvSpPr txBox="1">
            <a:spLocks/>
          </p:cNvSpPr>
          <p:nvPr/>
        </p:nvSpPr>
        <p:spPr bwMode="auto">
          <a:xfrm>
            <a:off x="719138" y="558992"/>
            <a:ext cx="77009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lnSpc>
                <a:spcPct val="95000"/>
              </a:lnSpc>
              <a:spcBef>
                <a:spcPct val="0"/>
              </a:spcBef>
              <a:spcAft>
                <a:spcPct val="0"/>
              </a:spcAft>
              <a:defRPr sz="2200" b="0">
                <a:solidFill>
                  <a:srgbClr val="C0311A"/>
                </a:solidFill>
                <a:latin typeface="+mj-lt"/>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3200">
                <a:solidFill>
                  <a:srgbClr val="C0311A"/>
                </a:solidFill>
                <a:latin typeface="Arial" charset="0"/>
              </a:defRPr>
            </a:lvl2pPr>
            <a:lvl3pPr algn="l" rtl="0" eaLnBrk="1" fontAlgn="base" hangingPunct="1">
              <a:spcBef>
                <a:spcPct val="0"/>
              </a:spcBef>
              <a:spcAft>
                <a:spcPct val="0"/>
              </a:spcAft>
              <a:defRPr sz="3200">
                <a:solidFill>
                  <a:srgbClr val="C0311A"/>
                </a:solidFill>
                <a:latin typeface="Arial" charset="0"/>
              </a:defRPr>
            </a:lvl3pPr>
            <a:lvl4pPr algn="l" rtl="0" eaLnBrk="1" fontAlgn="base" hangingPunct="1">
              <a:spcBef>
                <a:spcPct val="0"/>
              </a:spcBef>
              <a:spcAft>
                <a:spcPct val="0"/>
              </a:spcAft>
              <a:defRPr sz="3200">
                <a:solidFill>
                  <a:srgbClr val="C0311A"/>
                </a:solidFill>
                <a:latin typeface="Arial" charset="0"/>
              </a:defRPr>
            </a:lvl4pPr>
            <a:lvl5pPr algn="l" rtl="0" eaLnBrk="1" fontAlgn="base" hangingPunct="1">
              <a:spcBef>
                <a:spcPct val="0"/>
              </a:spcBef>
              <a:spcAft>
                <a:spcPct val="0"/>
              </a:spcAft>
              <a:defRPr sz="3200">
                <a:solidFill>
                  <a:srgbClr val="C0311A"/>
                </a:solidFill>
                <a:latin typeface="Arial" charset="0"/>
              </a:defRPr>
            </a:lvl5pPr>
            <a:lvl6pPr marL="457200" algn="l" rtl="0" eaLnBrk="1" fontAlgn="base" hangingPunct="1">
              <a:spcBef>
                <a:spcPct val="0"/>
              </a:spcBef>
              <a:spcAft>
                <a:spcPct val="0"/>
              </a:spcAft>
              <a:defRPr sz="3200">
                <a:solidFill>
                  <a:srgbClr val="C0311A"/>
                </a:solidFill>
                <a:latin typeface="Arial" charset="0"/>
              </a:defRPr>
            </a:lvl6pPr>
            <a:lvl7pPr marL="914400" algn="l" rtl="0" eaLnBrk="1" fontAlgn="base" hangingPunct="1">
              <a:spcBef>
                <a:spcPct val="0"/>
              </a:spcBef>
              <a:spcAft>
                <a:spcPct val="0"/>
              </a:spcAft>
              <a:defRPr sz="3200">
                <a:solidFill>
                  <a:srgbClr val="C0311A"/>
                </a:solidFill>
                <a:latin typeface="Arial" charset="0"/>
              </a:defRPr>
            </a:lvl7pPr>
            <a:lvl8pPr marL="1371600" algn="l" rtl="0" eaLnBrk="1" fontAlgn="base" hangingPunct="1">
              <a:spcBef>
                <a:spcPct val="0"/>
              </a:spcBef>
              <a:spcAft>
                <a:spcPct val="0"/>
              </a:spcAft>
              <a:defRPr sz="3200">
                <a:solidFill>
                  <a:srgbClr val="C0311A"/>
                </a:solidFill>
                <a:latin typeface="Arial" charset="0"/>
              </a:defRPr>
            </a:lvl8pPr>
            <a:lvl9pPr marL="1828800" algn="l" rtl="0" eaLnBrk="1" fontAlgn="base" hangingPunct="1">
              <a:spcBef>
                <a:spcPct val="0"/>
              </a:spcBef>
              <a:spcAft>
                <a:spcPct val="0"/>
              </a:spcAft>
              <a:defRPr sz="3200">
                <a:solidFill>
                  <a:srgbClr val="C0311A"/>
                </a:solidFill>
                <a:latin typeface="Arial" charset="0"/>
              </a:defRPr>
            </a:lvl9pPr>
          </a:lstStyle>
          <a:p>
            <a:pPr defTabSz="914400"/>
            <a:r>
              <a:rPr lang="en-US" sz="2000" kern="0" dirty="0"/>
              <a:t>... while retail chains have complied with the rules on the conversion and rounding of prices</a:t>
            </a:r>
          </a:p>
        </p:txBody>
      </p:sp>
    </p:spTree>
    <p:extLst>
      <p:ext uri="{BB962C8B-B14F-4D97-AF65-F5344CB8AC3E}">
        <p14:creationId xmlns:p14="http://schemas.microsoft.com/office/powerpoint/2010/main" val="3817592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7">
            <a:extLst>
              <a:ext uri="{FF2B5EF4-FFF2-40B4-BE49-F238E27FC236}">
                <a16:creationId xmlns:a16="http://schemas.microsoft.com/office/drawing/2014/main" id="{38DB6DF4-6883-453C-A877-A48DFD076050}"/>
              </a:ext>
            </a:extLst>
          </p:cNvPr>
          <p:cNvSpPr>
            <a:spLocks noGrp="1"/>
          </p:cNvSpPr>
          <p:nvPr>
            <p:ph type="title"/>
          </p:nvPr>
        </p:nvSpPr>
        <p:spPr>
          <a:xfrm>
            <a:off x="719138" y="558992"/>
            <a:ext cx="7700962" cy="584775"/>
          </a:xfrm>
        </p:spPr>
        <p:txBody>
          <a:bodyPr/>
          <a:lstStyle/>
          <a:p>
            <a:r>
              <a:rPr lang="en-US" sz="2000" dirty="0"/>
              <a:t>The impact on the aggregate price level was in line with </a:t>
            </a:r>
            <a:r>
              <a:rPr lang="hr-HR" sz="2000" dirty="0" err="1"/>
              <a:t>the</a:t>
            </a:r>
            <a:r>
              <a:rPr lang="hr-HR" sz="2000" dirty="0"/>
              <a:t> past</a:t>
            </a:r>
            <a:r>
              <a:rPr lang="en-US" sz="2000" dirty="0"/>
              <a:t> experiences of other Member States</a:t>
            </a:r>
          </a:p>
        </p:txBody>
      </p:sp>
      <p:sp>
        <p:nvSpPr>
          <p:cNvPr id="4" name="Rezervirano mjesto broja slajda 3">
            <a:extLst>
              <a:ext uri="{FF2B5EF4-FFF2-40B4-BE49-F238E27FC236}">
                <a16:creationId xmlns:a16="http://schemas.microsoft.com/office/drawing/2014/main" id="{3914AE8B-3CEC-4B9D-81F5-7EA84595EE55}"/>
              </a:ext>
            </a:extLst>
          </p:cNvPr>
          <p:cNvSpPr>
            <a:spLocks noGrp="1"/>
          </p:cNvSpPr>
          <p:nvPr>
            <p:ph type="sldNum" sz="quarter" idx="10"/>
          </p:nvPr>
        </p:nvSpPr>
        <p:spPr/>
        <p:txBody>
          <a:bodyPr/>
          <a:lstStyle/>
          <a:p>
            <a:fld id="{B3C66777-559C-41C4-AEA7-7444B2570E23}" type="slidenum">
              <a:rPr lang="hr-HR" smtClean="0"/>
              <a:t>19</a:t>
            </a:fld>
            <a:endParaRPr lang="hr-HR"/>
          </a:p>
        </p:txBody>
      </p:sp>
      <p:sp>
        <p:nvSpPr>
          <p:cNvPr id="10" name="TekstniOkvir 9">
            <a:extLst>
              <a:ext uri="{FF2B5EF4-FFF2-40B4-BE49-F238E27FC236}">
                <a16:creationId xmlns:a16="http://schemas.microsoft.com/office/drawing/2014/main" id="{B4BB2392-7103-4CCF-941C-EF7400F8E019}"/>
              </a:ext>
            </a:extLst>
          </p:cNvPr>
          <p:cNvSpPr txBox="1"/>
          <p:nvPr/>
        </p:nvSpPr>
        <p:spPr>
          <a:xfrm>
            <a:off x="5303079" y="1342759"/>
            <a:ext cx="3153671" cy="384721"/>
          </a:xfrm>
          <a:prstGeom prst="rect">
            <a:avLst/>
          </a:prstGeom>
          <a:noFill/>
        </p:spPr>
        <p:txBody>
          <a:bodyPr wrap="square" rtlCol="0">
            <a:spAutoFit/>
          </a:bodyPr>
          <a:lstStyle/>
          <a:p>
            <a:pPr algn="ctr"/>
            <a:r>
              <a:rPr lang="en-US" sz="1000" b="1" dirty="0"/>
              <a:t>Impact of the euro on the inflation rate</a:t>
            </a:r>
            <a:r>
              <a:rPr lang="en-US" sz="1000" dirty="0"/>
              <a:t> </a:t>
            </a:r>
            <a:endParaRPr lang="hr-HR" sz="1000" dirty="0"/>
          </a:p>
          <a:p>
            <a:pPr algn="ctr"/>
            <a:r>
              <a:rPr lang="hr-HR" sz="900" dirty="0"/>
              <a:t>(</a:t>
            </a:r>
            <a:r>
              <a:rPr lang="en-US" sz="900" dirty="0"/>
              <a:t>in the year of the introduction of the euro</a:t>
            </a:r>
            <a:r>
              <a:rPr lang="hr-HR" sz="900" dirty="0"/>
              <a:t>)</a:t>
            </a:r>
            <a:endParaRPr lang="en-US" sz="900" dirty="0"/>
          </a:p>
        </p:txBody>
      </p:sp>
      <p:sp>
        <p:nvSpPr>
          <p:cNvPr id="11" name="TekstniOkvir 10">
            <a:extLst>
              <a:ext uri="{FF2B5EF4-FFF2-40B4-BE49-F238E27FC236}">
                <a16:creationId xmlns:a16="http://schemas.microsoft.com/office/drawing/2014/main" id="{8B5CE098-4FCF-49FC-9BBA-2A82726B4B2A}"/>
              </a:ext>
            </a:extLst>
          </p:cNvPr>
          <p:cNvSpPr txBox="1"/>
          <p:nvPr/>
        </p:nvSpPr>
        <p:spPr>
          <a:xfrm>
            <a:off x="5099796" y="4370026"/>
            <a:ext cx="3560235" cy="214482"/>
          </a:xfrm>
          <a:prstGeom prst="rect">
            <a:avLst/>
          </a:prstGeom>
          <a:noFill/>
        </p:spPr>
        <p:txBody>
          <a:bodyPr wrap="square" rtlCol="0">
            <a:spAutoFit/>
          </a:bodyPr>
          <a:lstStyle>
            <a:defPPr>
              <a:defRPr lang="sr-Latn-RS"/>
            </a:defPPr>
            <a:lvl1pPr>
              <a:defRPr sz="900"/>
            </a:lvl1pPr>
          </a:lstStyle>
          <a:p>
            <a:pPr algn="just" fontAlgn="base">
              <a:lnSpc>
                <a:spcPct val="107000"/>
              </a:lnSpc>
              <a:spcBef>
                <a:spcPct val="0"/>
              </a:spcBef>
              <a:spcAft>
                <a:spcPct val="0"/>
              </a:spcAft>
              <a:defRPr/>
            </a:pPr>
            <a:r>
              <a:rPr lang="en-US" sz="800" dirty="0">
                <a:solidFill>
                  <a:schemeClr val="tx2">
                    <a:lumMod val="60000"/>
                    <a:lumOff val="40000"/>
                  </a:schemeClr>
                </a:solidFill>
                <a:ea typeface="Calibri" panose="020F0502020204030204" pitchFamily="34" charset="0"/>
                <a:cs typeface="Times New Roman" panose="02020603050405020304" pitchFamily="18" charset="0"/>
              </a:rPr>
              <a:t>Sources: Eurostat; </a:t>
            </a:r>
            <a:r>
              <a:rPr lang="en-US" sz="800" dirty="0" err="1">
                <a:solidFill>
                  <a:schemeClr val="tx2">
                    <a:lumMod val="60000"/>
                    <a:lumOff val="40000"/>
                  </a:schemeClr>
                </a:solidFill>
                <a:ea typeface="Calibri" panose="020F0502020204030204" pitchFamily="34" charset="0"/>
                <a:cs typeface="Times New Roman" panose="02020603050405020304" pitchFamily="18" charset="0"/>
              </a:rPr>
              <a:t>Pufnik</a:t>
            </a:r>
            <a:r>
              <a:rPr lang="en-US" sz="800" dirty="0">
                <a:solidFill>
                  <a:schemeClr val="tx2">
                    <a:lumMod val="60000"/>
                    <a:lumOff val="40000"/>
                  </a:schemeClr>
                </a:solidFill>
                <a:ea typeface="Calibri" panose="020F0502020204030204" pitchFamily="34" charset="0"/>
                <a:cs typeface="Times New Roman" panose="02020603050405020304" pitchFamily="18" charset="0"/>
              </a:rPr>
              <a:t>, A. (2018.), </a:t>
            </a:r>
            <a:r>
              <a:rPr lang="en-US" sz="800" dirty="0" err="1">
                <a:solidFill>
                  <a:schemeClr val="tx2">
                    <a:lumMod val="60000"/>
                    <a:lumOff val="40000"/>
                  </a:schemeClr>
                </a:solidFill>
                <a:ea typeface="Calibri" panose="020F0502020204030204" pitchFamily="34" charset="0"/>
                <a:cs typeface="Times New Roman" panose="02020603050405020304" pitchFamily="18" charset="0"/>
              </a:rPr>
              <a:t>MMF</a:t>
            </a:r>
            <a:endParaRPr lang="en-US" sz="800" dirty="0">
              <a:solidFill>
                <a:schemeClr val="tx2">
                  <a:lumMod val="60000"/>
                  <a:lumOff val="40000"/>
                </a:schemeClr>
              </a:solidFill>
              <a:ea typeface="Calibri" panose="020F0502020204030204" pitchFamily="34" charset="0"/>
              <a:cs typeface="Times New Roman" panose="02020603050405020304" pitchFamily="18" charset="0"/>
            </a:endParaRPr>
          </a:p>
        </p:txBody>
      </p:sp>
      <p:pic>
        <p:nvPicPr>
          <p:cNvPr id="12" name="Slika 11">
            <a:extLst>
              <a:ext uri="{FF2B5EF4-FFF2-40B4-BE49-F238E27FC236}">
                <a16:creationId xmlns:a16="http://schemas.microsoft.com/office/drawing/2014/main" id="{49838516-9777-4BF6-94E6-BA9877DB5899}"/>
              </a:ext>
            </a:extLst>
          </p:cNvPr>
          <p:cNvPicPr>
            <a:picLocks noChangeAspect="1"/>
          </p:cNvPicPr>
          <p:nvPr/>
        </p:nvPicPr>
        <p:blipFill>
          <a:blip r:embed="rId3"/>
          <a:stretch>
            <a:fillRect/>
          </a:stretch>
        </p:blipFill>
        <p:spPr>
          <a:xfrm>
            <a:off x="5157468" y="1698753"/>
            <a:ext cx="3593689" cy="2700000"/>
          </a:xfrm>
          <a:prstGeom prst="rect">
            <a:avLst/>
          </a:prstGeom>
        </p:spPr>
      </p:pic>
      <p:sp>
        <p:nvSpPr>
          <p:cNvPr id="13" name="Rezervirano mjesto sadržaja 2">
            <a:extLst>
              <a:ext uri="{FF2B5EF4-FFF2-40B4-BE49-F238E27FC236}">
                <a16:creationId xmlns:a16="http://schemas.microsoft.com/office/drawing/2014/main" id="{31ABA5CD-B2C7-4991-9C38-A73BAC0FFBFF}"/>
              </a:ext>
            </a:extLst>
          </p:cNvPr>
          <p:cNvSpPr txBox="1">
            <a:spLocks/>
          </p:cNvSpPr>
          <p:nvPr/>
        </p:nvSpPr>
        <p:spPr bwMode="auto">
          <a:xfrm>
            <a:off x="719139" y="1535120"/>
            <a:ext cx="4100512" cy="313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indent="-285750" defTabSz="914400">
              <a:buFont typeface="Wingdings" panose="05000000000000000000" pitchFamily="2" charset="2"/>
              <a:buChar char="§"/>
            </a:pPr>
            <a:endParaRPr lang="en-US" sz="1200" kern="0" dirty="0"/>
          </a:p>
          <a:p>
            <a:pPr marL="285750" indent="-285750" defTabSz="914400">
              <a:buFont typeface="Wingdings" panose="05000000000000000000" pitchFamily="2" charset="2"/>
              <a:buChar char="§"/>
            </a:pPr>
            <a:r>
              <a:rPr lang="en-US" sz="1200" kern="0" dirty="0"/>
              <a:t>Croatia is the only Member State that introduced the euro in a period of very high inflation</a:t>
            </a:r>
          </a:p>
          <a:p>
            <a:pPr marL="285750" indent="-285750" defTabSz="914400">
              <a:buFont typeface="Wingdings" panose="05000000000000000000" pitchFamily="2" charset="2"/>
              <a:buChar char="§"/>
            </a:pPr>
            <a:endParaRPr lang="en-US" sz="1200" kern="0" dirty="0"/>
          </a:p>
          <a:p>
            <a:pPr marL="285750" indent="-285750" defTabSz="914400">
              <a:buFont typeface="Wingdings" panose="05000000000000000000" pitchFamily="2" charset="2"/>
              <a:buChar char="§"/>
            </a:pPr>
            <a:r>
              <a:rPr lang="en-US" sz="1200" kern="0" dirty="0"/>
              <a:t>Despite this, the estimated overall impact on prices was equally mild </a:t>
            </a:r>
            <a:r>
              <a:rPr lang="hr-HR" sz="1200" kern="0" dirty="0"/>
              <a:t>– </a:t>
            </a:r>
            <a:r>
              <a:rPr lang="en-US" sz="1200" b="1" kern="0" dirty="0"/>
              <a:t>0.4 p</a:t>
            </a:r>
            <a:r>
              <a:rPr lang="hr-HR" sz="1200" b="1" kern="0" dirty="0" err="1"/>
              <a:t>ercentage</a:t>
            </a:r>
            <a:r>
              <a:rPr lang="hr-HR" sz="1200" b="1" kern="0" dirty="0"/>
              <a:t> </a:t>
            </a:r>
            <a:r>
              <a:rPr lang="hr-HR" sz="1200" b="1" kern="0" dirty="0" err="1"/>
              <a:t>points</a:t>
            </a:r>
            <a:r>
              <a:rPr lang="hr-HR" sz="1200" b="1" kern="0" dirty="0"/>
              <a:t> </a:t>
            </a:r>
            <a:r>
              <a:rPr lang="hr-HR" sz="1200" kern="0" dirty="0"/>
              <a:t>–</a:t>
            </a:r>
            <a:r>
              <a:rPr lang="en-US" sz="1200" kern="0" dirty="0"/>
              <a:t> as in Member States that had adopted the euro in a low-inflation environment</a:t>
            </a:r>
          </a:p>
          <a:p>
            <a:pPr marL="861750" lvl="1" indent="-285750" defTabSz="914400">
              <a:buFont typeface="Wingdings" panose="05000000000000000000" pitchFamily="2" charset="2"/>
              <a:buChar char="Ø"/>
            </a:pPr>
            <a:r>
              <a:rPr lang="en-US" sz="1100" kern="0" dirty="0"/>
              <a:t>in their case as well, services sectors were the main driver of the overall euro-induced increase in prices</a:t>
            </a:r>
            <a:endParaRPr lang="en-US" sz="1200" kern="0" dirty="0"/>
          </a:p>
          <a:p>
            <a:pPr marL="285750" indent="-285750" defTabSz="914400">
              <a:buFont typeface="Wingdings" panose="05000000000000000000" pitchFamily="2" charset="2"/>
              <a:buChar char="§"/>
            </a:pPr>
            <a:endParaRPr lang="en-US" sz="1200" kern="0" dirty="0"/>
          </a:p>
          <a:p>
            <a:pPr marL="285750" indent="-285750" defTabSz="914400">
              <a:buFont typeface="Wingdings" panose="05000000000000000000" pitchFamily="2" charset="2"/>
              <a:buChar char="§"/>
            </a:pPr>
            <a:endParaRPr lang="en-US" sz="1200" kern="0" dirty="0"/>
          </a:p>
          <a:p>
            <a:pPr marL="285750" indent="-285750" defTabSz="914400">
              <a:buFont typeface="Wingdings" panose="05000000000000000000" pitchFamily="2" charset="2"/>
              <a:buChar char="§"/>
            </a:pPr>
            <a:endParaRPr lang="en-US" sz="1200" kern="0" dirty="0"/>
          </a:p>
          <a:p>
            <a:pPr defTabSz="914400"/>
            <a:endParaRPr lang="en-US" sz="1200" kern="0" dirty="0"/>
          </a:p>
        </p:txBody>
      </p:sp>
    </p:spTree>
    <p:extLst>
      <p:ext uri="{BB962C8B-B14F-4D97-AF65-F5344CB8AC3E}">
        <p14:creationId xmlns:p14="http://schemas.microsoft.com/office/powerpoint/2010/main" val="3090041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2</a:t>
            </a:fld>
            <a:endParaRPr lang="hr-HR"/>
          </a:p>
        </p:txBody>
      </p:sp>
      <p:sp>
        <p:nvSpPr>
          <p:cNvPr id="5" name="Naslov 2">
            <a:extLst>
              <a:ext uri="{FF2B5EF4-FFF2-40B4-BE49-F238E27FC236}">
                <a16:creationId xmlns:a16="http://schemas.microsoft.com/office/drawing/2014/main" id="{59E054AD-23A3-4898-AC28-A3E19D7BC680}"/>
              </a:ext>
            </a:extLst>
          </p:cNvPr>
          <p:cNvSpPr>
            <a:spLocks noGrp="1"/>
          </p:cNvSpPr>
          <p:nvPr>
            <p:ph type="title"/>
          </p:nvPr>
        </p:nvSpPr>
        <p:spPr>
          <a:xfrm>
            <a:off x="719138" y="689013"/>
            <a:ext cx="7700962" cy="321627"/>
          </a:xfrm>
        </p:spPr>
        <p:txBody>
          <a:bodyPr/>
          <a:lstStyle/>
          <a:p>
            <a:r>
              <a:rPr lang="en-GB" dirty="0"/>
              <a:t>Overview</a:t>
            </a:r>
          </a:p>
        </p:txBody>
      </p:sp>
      <p:sp>
        <p:nvSpPr>
          <p:cNvPr id="6" name="Rezervirano mjesto sadržaja 7">
            <a:extLst>
              <a:ext uri="{FF2B5EF4-FFF2-40B4-BE49-F238E27FC236}">
                <a16:creationId xmlns:a16="http://schemas.microsoft.com/office/drawing/2014/main" id="{9FF6391A-D723-4DB5-9637-F2E24F608B1D}"/>
              </a:ext>
            </a:extLst>
          </p:cNvPr>
          <p:cNvSpPr>
            <a:spLocks noGrp="1"/>
          </p:cNvSpPr>
          <p:nvPr>
            <p:ph idx="1"/>
          </p:nvPr>
        </p:nvSpPr>
        <p:spPr>
          <a:xfrm>
            <a:off x="719138" y="1440000"/>
            <a:ext cx="7700962" cy="3096000"/>
          </a:xfrm>
        </p:spPr>
        <p:txBody>
          <a:bodyPr>
            <a:normAutofit/>
          </a:bodyPr>
          <a:lstStyle/>
          <a:p>
            <a:pPr marL="285750" indent="-285750" algn="l">
              <a:buFont typeface="Wingdings" panose="05000000000000000000" pitchFamily="2" charset="2"/>
              <a:buChar char="§"/>
            </a:pPr>
            <a:endParaRPr lang="en-GB" dirty="0"/>
          </a:p>
          <a:p>
            <a:pPr marL="285750" indent="-285750" algn="l">
              <a:buFont typeface="Wingdings" panose="05000000000000000000" pitchFamily="2" charset="2"/>
              <a:buChar char="§"/>
            </a:pPr>
            <a:endParaRPr lang="en-GB" dirty="0"/>
          </a:p>
          <a:p>
            <a:pPr marL="285750" indent="-285750" algn="l">
              <a:buFont typeface="Wingdings" panose="05000000000000000000" pitchFamily="2" charset="2"/>
              <a:buChar char="§"/>
            </a:pPr>
            <a:r>
              <a:rPr lang="en-GB" dirty="0"/>
              <a:t>The euro adoption process - then and now</a:t>
            </a:r>
          </a:p>
          <a:p>
            <a:pPr marL="285750" indent="-285750" algn="l">
              <a:buFont typeface="Wingdings" panose="05000000000000000000" pitchFamily="2" charset="2"/>
              <a:buChar char="§"/>
            </a:pPr>
            <a:r>
              <a:rPr lang="en-GB" dirty="0"/>
              <a:t>Challenges in the context of high inflation</a:t>
            </a:r>
          </a:p>
          <a:p>
            <a:pPr marL="285750" indent="-285750" algn="l">
              <a:buFont typeface="Wingdings" panose="05000000000000000000" pitchFamily="2" charset="2"/>
              <a:buChar char="§"/>
            </a:pPr>
            <a:r>
              <a:rPr lang="en-GB" dirty="0"/>
              <a:t>Benefits of adopting the euro for </a:t>
            </a:r>
            <a:r>
              <a:rPr lang="hr-HR" dirty="0"/>
              <a:t>a </a:t>
            </a:r>
            <a:r>
              <a:rPr lang="en-GB" dirty="0"/>
              <a:t>small EU </a:t>
            </a:r>
            <a:r>
              <a:rPr lang="hr-HR" dirty="0"/>
              <a:t>M</a:t>
            </a:r>
            <a:r>
              <a:rPr lang="en-GB" dirty="0"/>
              <a:t>ember </a:t>
            </a:r>
            <a:r>
              <a:rPr lang="hr-HR" dirty="0"/>
              <a:t>S</a:t>
            </a:r>
            <a:r>
              <a:rPr lang="en-GB" dirty="0" err="1"/>
              <a:t>tate</a:t>
            </a:r>
            <a:endParaRPr lang="en-GB" dirty="0"/>
          </a:p>
        </p:txBody>
      </p:sp>
    </p:spTree>
    <p:extLst>
      <p:ext uri="{BB962C8B-B14F-4D97-AF65-F5344CB8AC3E}">
        <p14:creationId xmlns:p14="http://schemas.microsoft.com/office/powerpoint/2010/main" val="239867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20</a:t>
            </a:fld>
            <a:endParaRPr lang="hr-HR"/>
          </a:p>
        </p:txBody>
      </p:sp>
      <p:sp>
        <p:nvSpPr>
          <p:cNvPr id="5" name="Rezervirano mjesto sadržaja 7">
            <a:extLst>
              <a:ext uri="{FF2B5EF4-FFF2-40B4-BE49-F238E27FC236}">
                <a16:creationId xmlns:a16="http://schemas.microsoft.com/office/drawing/2014/main" id="{9E1C7135-9B15-4959-BE73-F33A1C416869}"/>
              </a:ext>
            </a:extLst>
          </p:cNvPr>
          <p:cNvSpPr>
            <a:spLocks noGrp="1"/>
          </p:cNvSpPr>
          <p:nvPr>
            <p:ph idx="1"/>
          </p:nvPr>
        </p:nvSpPr>
        <p:spPr>
          <a:xfrm>
            <a:off x="719138" y="1440000"/>
            <a:ext cx="7700962" cy="3096000"/>
          </a:xfrm>
        </p:spPr>
        <p:txBody>
          <a:bodyPr>
            <a:normAutofit/>
          </a:bodyPr>
          <a:lstStyle/>
          <a:p>
            <a:pPr marL="285750" indent="-285750" algn="l">
              <a:buFont typeface="Wingdings" panose="05000000000000000000" pitchFamily="2" charset="2"/>
              <a:buChar char="§"/>
            </a:pPr>
            <a:endParaRPr lang="en-GB" dirty="0"/>
          </a:p>
          <a:p>
            <a:pPr marL="285750" indent="-285750" algn="l">
              <a:buFont typeface="Wingdings" panose="05000000000000000000" pitchFamily="2" charset="2"/>
              <a:buChar char="§"/>
            </a:pPr>
            <a:endParaRPr lang="en-GB" dirty="0"/>
          </a:p>
          <a:p>
            <a:pPr marL="285750" indent="-285750" algn="l">
              <a:buFont typeface="Wingdings" panose="05000000000000000000" pitchFamily="2" charset="2"/>
              <a:buChar char="§"/>
            </a:pPr>
            <a:endParaRPr lang="hr-HR" dirty="0">
              <a:solidFill>
                <a:srgbClr val="C00000"/>
              </a:solidFill>
            </a:endParaRPr>
          </a:p>
          <a:p>
            <a:pPr marL="285750" indent="-285750" algn="l">
              <a:buFont typeface="Wingdings" panose="05000000000000000000" pitchFamily="2" charset="2"/>
              <a:buChar char="§"/>
            </a:pPr>
            <a:r>
              <a:rPr lang="en-US" b="1" dirty="0">
                <a:solidFill>
                  <a:srgbClr val="C00000"/>
                </a:solidFill>
              </a:rPr>
              <a:t>Benefits of adopting the euro for </a:t>
            </a:r>
            <a:r>
              <a:rPr lang="hr-HR" b="1" dirty="0">
                <a:solidFill>
                  <a:srgbClr val="C00000"/>
                </a:solidFill>
              </a:rPr>
              <a:t>a </a:t>
            </a:r>
            <a:r>
              <a:rPr lang="en-US" b="1" dirty="0">
                <a:solidFill>
                  <a:srgbClr val="C00000"/>
                </a:solidFill>
              </a:rPr>
              <a:t>small EU </a:t>
            </a:r>
            <a:r>
              <a:rPr lang="hr-HR" b="1" dirty="0">
                <a:solidFill>
                  <a:srgbClr val="C00000"/>
                </a:solidFill>
              </a:rPr>
              <a:t>M</a:t>
            </a:r>
            <a:r>
              <a:rPr lang="en-US" b="1" dirty="0">
                <a:solidFill>
                  <a:srgbClr val="C00000"/>
                </a:solidFill>
              </a:rPr>
              <a:t>ember </a:t>
            </a:r>
            <a:r>
              <a:rPr lang="hr-HR" b="1" dirty="0">
                <a:solidFill>
                  <a:srgbClr val="C00000"/>
                </a:solidFill>
              </a:rPr>
              <a:t>S</a:t>
            </a:r>
            <a:r>
              <a:rPr lang="en-US" b="1" dirty="0" err="1">
                <a:solidFill>
                  <a:srgbClr val="C00000"/>
                </a:solidFill>
              </a:rPr>
              <a:t>tate</a:t>
            </a:r>
            <a:endParaRPr lang="en-US" b="1" dirty="0">
              <a:solidFill>
                <a:srgbClr val="C00000"/>
              </a:solidFill>
            </a:endParaRPr>
          </a:p>
        </p:txBody>
      </p:sp>
    </p:spTree>
    <p:extLst>
      <p:ext uri="{BB962C8B-B14F-4D97-AF65-F5344CB8AC3E}">
        <p14:creationId xmlns:p14="http://schemas.microsoft.com/office/powerpoint/2010/main" val="4284930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21</a:t>
            </a:fld>
            <a:endParaRPr lang="hr-HR"/>
          </a:p>
        </p:txBody>
      </p:sp>
      <p:sp>
        <p:nvSpPr>
          <p:cNvPr id="5" name="Naslov 1">
            <a:extLst>
              <a:ext uri="{FF2B5EF4-FFF2-40B4-BE49-F238E27FC236}">
                <a16:creationId xmlns:a16="http://schemas.microsoft.com/office/drawing/2014/main" id="{7017338E-1FE9-45A8-96E6-0FB50219D51B}"/>
              </a:ext>
            </a:extLst>
          </p:cNvPr>
          <p:cNvSpPr>
            <a:spLocks noGrp="1"/>
          </p:cNvSpPr>
          <p:nvPr>
            <p:ph type="title"/>
          </p:nvPr>
        </p:nvSpPr>
        <p:spPr>
          <a:xfrm>
            <a:off x="723038" y="649963"/>
            <a:ext cx="7167615" cy="584775"/>
          </a:xfrm>
        </p:spPr>
        <p:txBody>
          <a:bodyPr/>
          <a:lstStyle/>
          <a:p>
            <a:pPr algn="l"/>
            <a:r>
              <a:rPr lang="en-US" sz="2000" dirty="0"/>
              <a:t>Euro adoption brings significant</a:t>
            </a:r>
            <a:r>
              <a:rPr lang="hr-HR" sz="2000" dirty="0"/>
              <a:t> </a:t>
            </a:r>
            <a:r>
              <a:rPr lang="hr-HR" sz="2000" dirty="0" err="1"/>
              <a:t>economic</a:t>
            </a:r>
            <a:r>
              <a:rPr lang="en-US" sz="2000" dirty="0"/>
              <a:t> benefits to small and </a:t>
            </a:r>
            <a:r>
              <a:rPr lang="hr-HR" sz="2000" dirty="0" err="1"/>
              <a:t>highly</a:t>
            </a:r>
            <a:r>
              <a:rPr lang="hr-HR" sz="2000" dirty="0"/>
              <a:t> </a:t>
            </a:r>
            <a:r>
              <a:rPr lang="en-US" sz="2000" dirty="0"/>
              <a:t>euroized EU Member States</a:t>
            </a:r>
          </a:p>
        </p:txBody>
      </p:sp>
      <p:pic>
        <p:nvPicPr>
          <p:cNvPr id="11" name="Slika 10">
            <a:extLst>
              <a:ext uri="{FF2B5EF4-FFF2-40B4-BE49-F238E27FC236}">
                <a16:creationId xmlns:a16="http://schemas.microsoft.com/office/drawing/2014/main" id="{71BFA849-DEFC-4307-8236-6D49EF2B2E0E}"/>
              </a:ext>
            </a:extLst>
          </p:cNvPr>
          <p:cNvPicPr>
            <a:picLocks noChangeAspect="1"/>
          </p:cNvPicPr>
          <p:nvPr/>
        </p:nvPicPr>
        <p:blipFill>
          <a:blip r:embed="rId2"/>
          <a:stretch>
            <a:fillRect/>
          </a:stretch>
        </p:blipFill>
        <p:spPr>
          <a:xfrm>
            <a:off x="1202847" y="1339353"/>
            <a:ext cx="6035130" cy="3240000"/>
          </a:xfrm>
          <a:prstGeom prst="rect">
            <a:avLst/>
          </a:prstGeom>
        </p:spPr>
      </p:pic>
    </p:spTree>
    <p:extLst>
      <p:ext uri="{BB962C8B-B14F-4D97-AF65-F5344CB8AC3E}">
        <p14:creationId xmlns:p14="http://schemas.microsoft.com/office/powerpoint/2010/main" val="835402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9EB2F281-B2F4-4C3F-AF21-7B1A5674D033}"/>
              </a:ext>
            </a:extLst>
          </p:cNvPr>
          <p:cNvSpPr>
            <a:spLocks noGrp="1"/>
          </p:cNvSpPr>
          <p:nvPr>
            <p:ph type="sldNum" sz="quarter" idx="10"/>
          </p:nvPr>
        </p:nvSpPr>
        <p:spPr/>
        <p:txBody>
          <a:bodyPr/>
          <a:lstStyle/>
          <a:p>
            <a:fld id="{B3C66777-559C-41C4-AEA7-7444B2570E23}" type="slidenum">
              <a:rPr lang="hr-HR" smtClean="0"/>
              <a:t>22</a:t>
            </a:fld>
            <a:endParaRPr lang="hr-HR"/>
          </a:p>
        </p:txBody>
      </p:sp>
      <p:pic>
        <p:nvPicPr>
          <p:cNvPr id="9" name="Slika 8">
            <a:extLst>
              <a:ext uri="{FF2B5EF4-FFF2-40B4-BE49-F238E27FC236}">
                <a16:creationId xmlns:a16="http://schemas.microsoft.com/office/drawing/2014/main" id="{B78CF514-8A10-4CB7-819F-6BF46F52BBFB}"/>
              </a:ext>
            </a:extLst>
          </p:cNvPr>
          <p:cNvPicPr>
            <a:picLocks noChangeAspect="1"/>
          </p:cNvPicPr>
          <p:nvPr/>
        </p:nvPicPr>
        <p:blipFill>
          <a:blip r:embed="rId3"/>
          <a:stretch>
            <a:fillRect/>
          </a:stretch>
        </p:blipFill>
        <p:spPr>
          <a:xfrm>
            <a:off x="1136745" y="180000"/>
            <a:ext cx="6199760" cy="1440000"/>
          </a:xfrm>
          <a:prstGeom prst="rect">
            <a:avLst/>
          </a:prstGeom>
        </p:spPr>
      </p:pic>
      <p:sp>
        <p:nvSpPr>
          <p:cNvPr id="10" name="Rezervirano mjesto sadržaja 7">
            <a:extLst>
              <a:ext uri="{FF2B5EF4-FFF2-40B4-BE49-F238E27FC236}">
                <a16:creationId xmlns:a16="http://schemas.microsoft.com/office/drawing/2014/main" id="{2E56D589-B152-4FFF-BFB6-5F64D100B2A2}"/>
              </a:ext>
            </a:extLst>
          </p:cNvPr>
          <p:cNvSpPr txBox="1">
            <a:spLocks/>
          </p:cNvSpPr>
          <p:nvPr/>
        </p:nvSpPr>
        <p:spPr bwMode="auto">
          <a:xfrm>
            <a:off x="726552" y="1620000"/>
            <a:ext cx="4538663" cy="293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endParaRPr lang="hr-HR" sz="1400" kern="0" dirty="0">
              <a:solidFill>
                <a:srgbClr val="424242"/>
              </a:solidFill>
              <a:latin typeface="Arial" panose="020B0604020202020204"/>
            </a:endParaRP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r>
              <a:rPr lang="en-GB" sz="1400" kern="0" dirty="0">
                <a:solidFill>
                  <a:srgbClr val="424242"/>
                </a:solidFill>
                <a:latin typeface="Arial" panose="020B0604020202020204"/>
              </a:rPr>
              <a:t>By adopting the euro, a Member State removes most of FX risk from the financial system and the economy</a:t>
            </a:r>
          </a:p>
          <a:p>
            <a:pPr marL="861750" lvl="1" indent="-285750" defTabSz="914400">
              <a:spcBef>
                <a:spcPts val="800"/>
              </a:spcBef>
              <a:buFont typeface="Wingdings" panose="05000000000000000000" pitchFamily="2" charset="2"/>
              <a:buChar char="Ø"/>
              <a:defRPr/>
            </a:pPr>
            <a:r>
              <a:rPr lang="en-GB" sz="1200" kern="0" dirty="0">
                <a:solidFill>
                  <a:srgbClr val="424242"/>
                </a:solidFill>
                <a:latin typeface="Arial" panose="020B0604020202020204"/>
              </a:rPr>
              <a:t>as a result, the country becomes more resilient to adverse shocks</a:t>
            </a: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rgbClr val="424242"/>
                </a:solidFill>
                <a:effectLst/>
                <a:uLnTx/>
                <a:uFillTx/>
                <a:latin typeface="Arial" panose="020B0604020202020204"/>
              </a:rPr>
              <a:t>This is particula</a:t>
            </a:r>
            <a:r>
              <a:rPr lang="en-GB" sz="1400" kern="0" dirty="0">
                <a:solidFill>
                  <a:srgbClr val="424242"/>
                </a:solidFill>
                <a:latin typeface="Arial" panose="020B0604020202020204"/>
              </a:rPr>
              <a:t>rly important for highly euroized countries such as Croatia</a:t>
            </a:r>
            <a:endParaRPr lang="en-GB" sz="1400" strike="sngStrike" kern="0" dirty="0">
              <a:solidFill>
                <a:srgbClr val="424242"/>
              </a:solidFill>
              <a:latin typeface="Arial" panose="020B0604020202020204"/>
            </a:endParaRPr>
          </a:p>
          <a:p>
            <a:pPr marL="861750" lvl="1" indent="-285750" defTabSz="914400">
              <a:spcBef>
                <a:spcPts val="800"/>
              </a:spcBef>
              <a:buFont typeface="Wingdings" panose="05000000000000000000" pitchFamily="2" charset="2"/>
              <a:buChar char="Ø"/>
              <a:defRPr/>
            </a:pPr>
            <a:r>
              <a:rPr lang="en-GB" sz="1200" kern="0" dirty="0">
                <a:solidFill>
                  <a:srgbClr val="424242"/>
                </a:solidFill>
                <a:latin typeface="Arial" panose="020B0604020202020204"/>
              </a:rPr>
              <a:t>in contrast, it is less relevant for countries with low euroization levels (e.g. </a:t>
            </a:r>
            <a:r>
              <a:rPr lang="en-GB" sz="1200" kern="0" dirty="0">
                <a:solidFill>
                  <a:srgbClr val="424242"/>
                </a:solidFill>
              </a:rPr>
              <a:t>Poland and </a:t>
            </a:r>
            <a:r>
              <a:rPr lang="en-GB" sz="1200" kern="0" dirty="0">
                <a:solidFill>
                  <a:srgbClr val="424242"/>
                </a:solidFill>
                <a:latin typeface="Arial" panose="020B0604020202020204"/>
              </a:rPr>
              <a:t>the Czech Republic)</a:t>
            </a:r>
            <a:endParaRPr kumimoji="0" lang="en-GB" sz="1200" b="0" i="0" u="none" strike="noStrike" kern="0" cap="none" spc="0" normalizeH="0" baseline="0" noProof="0" dirty="0">
              <a:ln>
                <a:noFill/>
              </a:ln>
              <a:solidFill>
                <a:srgbClr val="424242"/>
              </a:solidFill>
              <a:effectLst/>
              <a:uLnTx/>
              <a:uFillTx/>
              <a:latin typeface="Arial" panose="020B0604020202020204"/>
            </a:endParaRPr>
          </a:p>
          <a:p>
            <a:pPr marR="0" lvl="0" algn="l" defTabSz="914400" rtl="0" eaLnBrk="1" fontAlgn="base" latinLnBrk="0" hangingPunct="1">
              <a:lnSpc>
                <a:spcPct val="114000"/>
              </a:lnSpc>
              <a:spcBef>
                <a:spcPts val="800"/>
              </a:spcBef>
              <a:spcAft>
                <a:spcPct val="0"/>
              </a:spcAft>
              <a:buClrTx/>
              <a:buSzTx/>
              <a:tabLst/>
              <a:defRPr/>
            </a:pPr>
            <a:endParaRPr kumimoji="0" lang="en-GB" sz="1400" b="0" i="0" u="none" strike="noStrike" kern="0" cap="none" spc="0" normalizeH="0" baseline="0" noProof="0" dirty="0">
              <a:ln>
                <a:noFill/>
              </a:ln>
              <a:solidFill>
                <a:srgbClr val="424242"/>
              </a:solidFill>
              <a:effectLst/>
              <a:uLnTx/>
              <a:uFillTx/>
              <a:latin typeface="Arial" panose="020B0604020202020204"/>
            </a:endParaRP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endParaRPr lang="en-GB" sz="1400" kern="0" dirty="0">
              <a:solidFill>
                <a:srgbClr val="424242"/>
              </a:solidFill>
              <a:latin typeface="Arial" panose="020B0604020202020204"/>
            </a:endParaRP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endParaRPr kumimoji="0" lang="en-GB" sz="1400" b="0" i="0" u="none" strike="noStrike" kern="0" cap="none" spc="0" normalizeH="0" baseline="0" noProof="0" dirty="0">
              <a:ln>
                <a:noFill/>
              </a:ln>
              <a:solidFill>
                <a:srgbClr val="424242"/>
              </a:solidFill>
              <a:effectLst/>
              <a:uLnTx/>
              <a:uFillTx/>
              <a:latin typeface="Arial" panose="020B0604020202020204"/>
            </a:endParaRPr>
          </a:p>
          <a:p>
            <a:pPr marL="0" marR="0" lvl="0" indent="0" algn="l" defTabSz="914400" rtl="0" eaLnBrk="1" fontAlgn="base" latinLnBrk="0" hangingPunct="1">
              <a:lnSpc>
                <a:spcPct val="114000"/>
              </a:lnSpc>
              <a:spcBef>
                <a:spcPts val="800"/>
              </a:spcBef>
              <a:spcAft>
                <a:spcPct val="0"/>
              </a:spcAft>
              <a:buClrTx/>
              <a:buSzTx/>
              <a:buFontTx/>
              <a:buNone/>
              <a:tabLst/>
              <a:defRPr/>
            </a:pPr>
            <a:endParaRPr kumimoji="0" lang="en-GB" sz="1500" b="0" i="0" u="none" strike="noStrike" kern="0" cap="none" spc="0" normalizeH="0" baseline="0" noProof="0" dirty="0">
              <a:ln>
                <a:noFill/>
              </a:ln>
              <a:solidFill>
                <a:srgbClr val="424242"/>
              </a:solidFill>
              <a:effectLst/>
              <a:uLnTx/>
              <a:uFillTx/>
              <a:latin typeface="Arial" panose="020B0604020202020204"/>
            </a:endParaRPr>
          </a:p>
        </p:txBody>
      </p:sp>
      <p:sp>
        <p:nvSpPr>
          <p:cNvPr id="12" name="TekstniOkvir 11">
            <a:extLst>
              <a:ext uri="{FF2B5EF4-FFF2-40B4-BE49-F238E27FC236}">
                <a16:creationId xmlns:a16="http://schemas.microsoft.com/office/drawing/2014/main" id="{AF70AA40-7FFC-469C-BF58-4326140925EA}"/>
              </a:ext>
            </a:extLst>
          </p:cNvPr>
          <p:cNvSpPr txBox="1"/>
          <p:nvPr/>
        </p:nvSpPr>
        <p:spPr>
          <a:xfrm>
            <a:off x="5600979" y="1921687"/>
            <a:ext cx="3074276" cy="400110"/>
          </a:xfrm>
          <a:prstGeom prst="rect">
            <a:avLst/>
          </a:prstGeom>
          <a:noFill/>
        </p:spPr>
        <p:txBody>
          <a:bodyPr wrap="square" rtlCol="0">
            <a:spAutoFit/>
          </a:bodyPr>
          <a:lstStyle/>
          <a:p>
            <a:pPr algn="ctr"/>
            <a:r>
              <a:rPr lang="en-GB" sz="1000" b="1" dirty="0"/>
              <a:t>Currency composition of total debt in Croatia, </a:t>
            </a:r>
            <a:r>
              <a:rPr lang="en-US" sz="1000" b="1" dirty="0"/>
              <a:t>September</a:t>
            </a:r>
            <a:r>
              <a:rPr lang="hr-HR" sz="1000" b="1" dirty="0"/>
              <a:t> 2022</a:t>
            </a:r>
            <a:endParaRPr lang="en-GB" sz="1000" b="1" dirty="0"/>
          </a:p>
        </p:txBody>
      </p:sp>
      <p:sp>
        <p:nvSpPr>
          <p:cNvPr id="13" name="TekstniOkvir 12">
            <a:extLst>
              <a:ext uri="{FF2B5EF4-FFF2-40B4-BE49-F238E27FC236}">
                <a16:creationId xmlns:a16="http://schemas.microsoft.com/office/drawing/2014/main" id="{CF4574E7-C9B7-4409-9143-A0715A8117B9}"/>
              </a:ext>
            </a:extLst>
          </p:cNvPr>
          <p:cNvSpPr txBox="1"/>
          <p:nvPr/>
        </p:nvSpPr>
        <p:spPr>
          <a:xfrm>
            <a:off x="5743503" y="4606217"/>
            <a:ext cx="1369793" cy="215444"/>
          </a:xfrm>
          <a:prstGeom prst="rect">
            <a:avLst/>
          </a:prstGeom>
          <a:noFill/>
        </p:spPr>
        <p:txBody>
          <a:bodyPr wrap="square" rtlCol="0">
            <a:spAutoFit/>
          </a:bodyPr>
          <a:lstStyle/>
          <a:p>
            <a:r>
              <a:rPr lang="en-US" sz="800" dirty="0"/>
              <a:t>Source: </a:t>
            </a:r>
            <a:r>
              <a:rPr lang="hr-HR" sz="800" dirty="0"/>
              <a:t>HNB</a:t>
            </a:r>
            <a:endParaRPr lang="en-US" sz="800" dirty="0"/>
          </a:p>
        </p:txBody>
      </p:sp>
      <p:pic>
        <p:nvPicPr>
          <p:cNvPr id="2" name="Slika 1">
            <a:extLst>
              <a:ext uri="{FF2B5EF4-FFF2-40B4-BE49-F238E27FC236}">
                <a16:creationId xmlns:a16="http://schemas.microsoft.com/office/drawing/2014/main" id="{0150D52E-1086-4004-A737-8F05C3DBA15F}"/>
              </a:ext>
            </a:extLst>
          </p:cNvPr>
          <p:cNvPicPr>
            <a:picLocks noChangeAspect="1"/>
          </p:cNvPicPr>
          <p:nvPr/>
        </p:nvPicPr>
        <p:blipFill>
          <a:blip r:embed="rId4"/>
          <a:stretch>
            <a:fillRect/>
          </a:stretch>
        </p:blipFill>
        <p:spPr>
          <a:xfrm>
            <a:off x="5943296" y="2259416"/>
            <a:ext cx="2340000" cy="2409183"/>
          </a:xfrm>
          <a:prstGeom prst="rect">
            <a:avLst/>
          </a:prstGeom>
        </p:spPr>
      </p:pic>
    </p:spTree>
    <p:extLst>
      <p:ext uri="{BB962C8B-B14F-4D97-AF65-F5344CB8AC3E}">
        <p14:creationId xmlns:p14="http://schemas.microsoft.com/office/powerpoint/2010/main" val="100023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9EB2F281-B2F4-4C3F-AF21-7B1A5674D033}"/>
              </a:ext>
            </a:extLst>
          </p:cNvPr>
          <p:cNvSpPr>
            <a:spLocks noGrp="1"/>
          </p:cNvSpPr>
          <p:nvPr>
            <p:ph type="sldNum" sz="quarter" idx="10"/>
          </p:nvPr>
        </p:nvSpPr>
        <p:spPr/>
        <p:txBody>
          <a:bodyPr/>
          <a:lstStyle/>
          <a:p>
            <a:fld id="{B3C66777-559C-41C4-AEA7-7444B2570E23}" type="slidenum">
              <a:rPr lang="hr-HR" smtClean="0"/>
              <a:t>23</a:t>
            </a:fld>
            <a:endParaRPr lang="hr-HR"/>
          </a:p>
        </p:txBody>
      </p:sp>
      <p:pic>
        <p:nvPicPr>
          <p:cNvPr id="3" name="Slika 2">
            <a:extLst>
              <a:ext uri="{FF2B5EF4-FFF2-40B4-BE49-F238E27FC236}">
                <a16:creationId xmlns:a16="http://schemas.microsoft.com/office/drawing/2014/main" id="{DC767CD9-4AAC-4A60-91CF-8AD06723EC82}"/>
              </a:ext>
            </a:extLst>
          </p:cNvPr>
          <p:cNvPicPr>
            <a:picLocks noChangeAspect="1"/>
          </p:cNvPicPr>
          <p:nvPr/>
        </p:nvPicPr>
        <p:blipFill>
          <a:blip r:embed="rId2"/>
          <a:stretch>
            <a:fillRect/>
          </a:stretch>
        </p:blipFill>
        <p:spPr>
          <a:xfrm>
            <a:off x="1128712" y="180000"/>
            <a:ext cx="6234251" cy="1440000"/>
          </a:xfrm>
          <a:prstGeom prst="rect">
            <a:avLst/>
          </a:prstGeom>
        </p:spPr>
      </p:pic>
      <p:sp>
        <p:nvSpPr>
          <p:cNvPr id="6" name="Rezervirano mjesto sadržaja 7">
            <a:extLst>
              <a:ext uri="{FF2B5EF4-FFF2-40B4-BE49-F238E27FC236}">
                <a16:creationId xmlns:a16="http://schemas.microsoft.com/office/drawing/2014/main" id="{403E5DDC-9368-4F8D-958A-D6628C65670D}"/>
              </a:ext>
            </a:extLst>
          </p:cNvPr>
          <p:cNvSpPr txBox="1">
            <a:spLocks/>
          </p:cNvSpPr>
          <p:nvPr/>
        </p:nvSpPr>
        <p:spPr bwMode="auto">
          <a:xfrm>
            <a:off x="719138" y="1765738"/>
            <a:ext cx="4432892" cy="293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rgbClr val="424242"/>
                </a:solidFill>
                <a:effectLst/>
                <a:uLnTx/>
                <a:uFillTx/>
              </a:rPr>
              <a:t>As part of the euro area a small country is more capable of coping with adverse shocks:</a:t>
            </a:r>
          </a:p>
          <a:p>
            <a:pPr marL="861750" lvl="1" indent="-285750" defTabSz="914400">
              <a:spcBef>
                <a:spcPts val="800"/>
              </a:spcBef>
              <a:buFont typeface="Wingdings" panose="05000000000000000000" pitchFamily="2" charset="2"/>
              <a:buChar char="Ø"/>
              <a:defRPr/>
            </a:pPr>
            <a:r>
              <a:rPr lang="en-GB" sz="1200" kern="0" dirty="0">
                <a:solidFill>
                  <a:srgbClr val="424242"/>
                </a:solidFill>
              </a:rPr>
              <a:t>a currency crisis </a:t>
            </a:r>
            <a:r>
              <a:rPr lang="hr-HR" sz="1200" kern="0" dirty="0" err="1">
                <a:solidFill>
                  <a:srgbClr val="424242"/>
                </a:solidFill>
              </a:rPr>
              <a:t>is</a:t>
            </a:r>
            <a:r>
              <a:rPr lang="hr-HR" sz="1200" kern="0" dirty="0">
                <a:solidFill>
                  <a:srgbClr val="424242"/>
                </a:solidFill>
              </a:rPr>
              <a:t> </a:t>
            </a:r>
            <a:r>
              <a:rPr lang="en-GB" sz="1200" kern="0" dirty="0">
                <a:solidFill>
                  <a:srgbClr val="424242"/>
                </a:solidFill>
              </a:rPr>
              <a:t>no longer possible</a:t>
            </a:r>
          </a:p>
          <a:p>
            <a:pPr marL="861750" lvl="1" indent="-285750" defTabSz="914400">
              <a:spcBef>
                <a:spcPts val="800"/>
              </a:spcBef>
              <a:buFont typeface="Wingdings" panose="05000000000000000000" pitchFamily="2" charset="2"/>
              <a:buChar char="Ø"/>
              <a:defRPr/>
            </a:pPr>
            <a:r>
              <a:rPr kumimoji="0" lang="en-GB" sz="1200" b="0" i="0" u="none" strike="noStrike" kern="0" cap="none" spc="0" normalizeH="0" baseline="0" noProof="0" dirty="0">
                <a:ln>
                  <a:noFill/>
                </a:ln>
                <a:solidFill>
                  <a:srgbClr val="424242"/>
                </a:solidFill>
                <a:effectLst/>
                <a:uLnTx/>
                <a:uFillTx/>
              </a:rPr>
              <a:t>domestic banks can access </a:t>
            </a:r>
            <a:r>
              <a:rPr lang="en-GB" sz="1200" kern="0" dirty="0" err="1">
                <a:solidFill>
                  <a:srgbClr val="424242"/>
                </a:solidFill>
              </a:rPr>
              <a:t>Eurosystem</a:t>
            </a:r>
            <a:r>
              <a:rPr lang="en-GB" sz="1200" kern="0" dirty="0">
                <a:solidFill>
                  <a:srgbClr val="424242"/>
                </a:solidFill>
              </a:rPr>
              <a:t> refinancing operations</a:t>
            </a:r>
          </a:p>
          <a:p>
            <a:pPr marL="861750" lvl="1" indent="-285750" defTabSz="914400">
              <a:spcBef>
                <a:spcPts val="800"/>
              </a:spcBef>
              <a:buFont typeface="Wingdings" panose="05000000000000000000" pitchFamily="2" charset="2"/>
              <a:buChar char="Ø"/>
              <a:defRPr/>
            </a:pPr>
            <a:r>
              <a:rPr lang="en-GB" sz="1200" kern="0" dirty="0">
                <a:solidFill>
                  <a:srgbClr val="424242"/>
                </a:solidFill>
              </a:rPr>
              <a:t>it can benefit from the </a:t>
            </a:r>
            <a:r>
              <a:rPr lang="en-GB" sz="1200" kern="0" dirty="0" err="1">
                <a:solidFill>
                  <a:srgbClr val="424242"/>
                </a:solidFill>
              </a:rPr>
              <a:t>Eurosystem’s</a:t>
            </a:r>
            <a:r>
              <a:rPr lang="en-GB" sz="1200" kern="0" dirty="0">
                <a:solidFill>
                  <a:srgbClr val="424242"/>
                </a:solidFill>
              </a:rPr>
              <a:t> unconventional monetary policy measures</a:t>
            </a:r>
          </a:p>
          <a:p>
            <a:pPr marL="861750" lvl="1" indent="-285750" defTabSz="914400">
              <a:spcBef>
                <a:spcPts val="800"/>
              </a:spcBef>
              <a:buFont typeface="Wingdings" panose="05000000000000000000" pitchFamily="2" charset="2"/>
              <a:buChar char="Ø"/>
              <a:defRPr/>
            </a:pPr>
            <a:r>
              <a:rPr lang="en-GB" sz="1200" kern="0" dirty="0">
                <a:solidFill>
                  <a:srgbClr val="424242"/>
                </a:solidFill>
              </a:rPr>
              <a:t>it enjoys higher credibility in financial markets</a:t>
            </a:r>
          </a:p>
          <a:p>
            <a:pPr marL="861750" lvl="1" indent="-285750" defTabSz="914400">
              <a:spcBef>
                <a:spcPts val="800"/>
              </a:spcBef>
              <a:buFont typeface="Wingdings" panose="05000000000000000000" pitchFamily="2" charset="2"/>
              <a:buChar char="Ø"/>
              <a:defRPr/>
            </a:pPr>
            <a:r>
              <a:rPr lang="en-GB" sz="1200" kern="0" dirty="0">
                <a:solidFill>
                  <a:srgbClr val="424242"/>
                </a:solidFill>
              </a:rPr>
              <a:t>it can access ESM financing in case of debt refinancing difficulties</a:t>
            </a:r>
          </a:p>
          <a:p>
            <a:pPr marL="861750" lvl="1" indent="-285750" defTabSz="914400">
              <a:spcBef>
                <a:spcPts val="800"/>
              </a:spcBef>
              <a:buFont typeface="Wingdings" panose="05000000000000000000" pitchFamily="2" charset="2"/>
              <a:buChar char="§"/>
              <a:defRPr/>
            </a:pPr>
            <a:endParaRPr kumimoji="0" lang="hr-HR" sz="1400" b="0" i="0" u="none" strike="noStrike" kern="0" cap="none" spc="0" normalizeH="0" baseline="0" noProof="0" dirty="0">
              <a:ln>
                <a:noFill/>
              </a:ln>
              <a:solidFill>
                <a:srgbClr val="424242"/>
              </a:solidFill>
              <a:effectLst/>
              <a:uLnTx/>
              <a:uFillTx/>
              <a:latin typeface="Arial" panose="020B0604020202020204"/>
            </a:endParaRP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endParaRPr kumimoji="0" lang="en-GB" sz="1400" b="0" i="0" u="none" strike="noStrike" kern="0" cap="none" spc="0" normalizeH="0" baseline="0" noProof="0" dirty="0">
              <a:ln>
                <a:noFill/>
              </a:ln>
              <a:solidFill>
                <a:srgbClr val="424242"/>
              </a:solidFill>
              <a:effectLst/>
              <a:uLnTx/>
              <a:uFillTx/>
              <a:latin typeface="Arial" panose="020B0604020202020204"/>
            </a:endParaRPr>
          </a:p>
          <a:p>
            <a:pPr marR="0" lvl="0" algn="l" defTabSz="914400" rtl="0" eaLnBrk="1" fontAlgn="base" latinLnBrk="0" hangingPunct="1">
              <a:lnSpc>
                <a:spcPct val="114000"/>
              </a:lnSpc>
              <a:spcBef>
                <a:spcPts val="800"/>
              </a:spcBef>
              <a:spcAft>
                <a:spcPct val="0"/>
              </a:spcAft>
              <a:buClrTx/>
              <a:buSzTx/>
              <a:tabLst/>
              <a:defRPr/>
            </a:pPr>
            <a:endParaRPr kumimoji="0" lang="en-GB" sz="1400" b="0" i="0" u="none" strike="noStrike" kern="0" cap="none" spc="0" normalizeH="0" baseline="0" noProof="0" dirty="0">
              <a:ln>
                <a:noFill/>
              </a:ln>
              <a:solidFill>
                <a:srgbClr val="424242"/>
              </a:solidFill>
              <a:effectLst/>
              <a:uLnTx/>
              <a:uFillTx/>
              <a:latin typeface="Arial" panose="020B0604020202020204"/>
            </a:endParaRP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endParaRPr lang="en-GB" sz="1400" kern="0" dirty="0">
              <a:solidFill>
                <a:srgbClr val="424242"/>
              </a:solidFill>
              <a:latin typeface="Arial" panose="020B0604020202020204"/>
            </a:endParaRP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endParaRPr kumimoji="0" lang="en-GB" sz="1400" b="0" i="0" u="none" strike="noStrike" kern="0" cap="none" spc="0" normalizeH="0" baseline="0" noProof="0" dirty="0">
              <a:ln>
                <a:noFill/>
              </a:ln>
              <a:solidFill>
                <a:srgbClr val="424242"/>
              </a:solidFill>
              <a:effectLst/>
              <a:uLnTx/>
              <a:uFillTx/>
              <a:latin typeface="Arial" panose="020B0604020202020204"/>
            </a:endParaRPr>
          </a:p>
          <a:p>
            <a:pPr marL="0" marR="0" lvl="0" indent="0" algn="l" defTabSz="914400" rtl="0" eaLnBrk="1" fontAlgn="base" latinLnBrk="0" hangingPunct="1">
              <a:lnSpc>
                <a:spcPct val="114000"/>
              </a:lnSpc>
              <a:spcBef>
                <a:spcPts val="800"/>
              </a:spcBef>
              <a:spcAft>
                <a:spcPct val="0"/>
              </a:spcAft>
              <a:buClrTx/>
              <a:buSzTx/>
              <a:buFontTx/>
              <a:buNone/>
              <a:tabLst/>
              <a:defRPr/>
            </a:pPr>
            <a:endParaRPr kumimoji="0" lang="en-GB" sz="1500" b="0" i="0" u="none" strike="noStrike" kern="0" cap="none" spc="0" normalizeH="0" baseline="0" noProof="0" dirty="0">
              <a:ln>
                <a:noFill/>
              </a:ln>
              <a:solidFill>
                <a:srgbClr val="424242"/>
              </a:solidFill>
              <a:effectLst/>
              <a:uLnTx/>
              <a:uFillTx/>
              <a:latin typeface="Arial" panose="020B0604020202020204"/>
            </a:endParaRPr>
          </a:p>
        </p:txBody>
      </p:sp>
      <p:pic>
        <p:nvPicPr>
          <p:cNvPr id="8" name="Slika 7">
            <a:extLst>
              <a:ext uri="{FF2B5EF4-FFF2-40B4-BE49-F238E27FC236}">
                <a16:creationId xmlns:a16="http://schemas.microsoft.com/office/drawing/2014/main" id="{A22CED8C-F542-404A-BD51-CBB22AC22E32}"/>
              </a:ext>
            </a:extLst>
          </p:cNvPr>
          <p:cNvPicPr>
            <a:picLocks noChangeAspect="1"/>
          </p:cNvPicPr>
          <p:nvPr/>
        </p:nvPicPr>
        <p:blipFill>
          <a:blip r:embed="rId3"/>
          <a:stretch>
            <a:fillRect/>
          </a:stretch>
        </p:blipFill>
        <p:spPr>
          <a:xfrm>
            <a:off x="5472000" y="2171665"/>
            <a:ext cx="3060000" cy="2422152"/>
          </a:xfrm>
          <a:prstGeom prst="rect">
            <a:avLst/>
          </a:prstGeom>
        </p:spPr>
      </p:pic>
      <p:sp>
        <p:nvSpPr>
          <p:cNvPr id="10" name="TekstniOkvir 9">
            <a:extLst>
              <a:ext uri="{FF2B5EF4-FFF2-40B4-BE49-F238E27FC236}">
                <a16:creationId xmlns:a16="http://schemas.microsoft.com/office/drawing/2014/main" id="{156F2201-0BCA-4580-B53B-3C36D818A3EA}"/>
              </a:ext>
            </a:extLst>
          </p:cNvPr>
          <p:cNvSpPr txBox="1"/>
          <p:nvPr/>
        </p:nvSpPr>
        <p:spPr>
          <a:xfrm>
            <a:off x="5472000" y="4593817"/>
            <a:ext cx="1369793" cy="215444"/>
          </a:xfrm>
          <a:prstGeom prst="rect">
            <a:avLst/>
          </a:prstGeom>
          <a:noFill/>
        </p:spPr>
        <p:txBody>
          <a:bodyPr wrap="square" rtlCol="0">
            <a:spAutoFit/>
          </a:bodyPr>
          <a:lstStyle/>
          <a:p>
            <a:r>
              <a:rPr lang="en-US" sz="800" dirty="0"/>
              <a:t>Source: </a:t>
            </a:r>
            <a:r>
              <a:rPr lang="hr-HR" sz="800" dirty="0"/>
              <a:t>HNB</a:t>
            </a:r>
            <a:endParaRPr lang="en-US" sz="800" dirty="0"/>
          </a:p>
        </p:txBody>
      </p:sp>
      <p:sp>
        <p:nvSpPr>
          <p:cNvPr id="11" name="TekstniOkvir 10">
            <a:extLst>
              <a:ext uri="{FF2B5EF4-FFF2-40B4-BE49-F238E27FC236}">
                <a16:creationId xmlns:a16="http://schemas.microsoft.com/office/drawing/2014/main" id="{70749040-A8AE-471E-8B89-229241789FC1}"/>
              </a:ext>
            </a:extLst>
          </p:cNvPr>
          <p:cNvSpPr txBox="1"/>
          <p:nvPr/>
        </p:nvSpPr>
        <p:spPr>
          <a:xfrm>
            <a:off x="5312015" y="1680389"/>
            <a:ext cx="3379970"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i="1">
                <a:solidFill>
                  <a:srgbClr val="424242"/>
                </a:solidFill>
                <a:latin typeface="Arial" panose="020B0604020202020204"/>
              </a:rPr>
              <a:t>Pressures in the FX market no longer possible after the </a:t>
            </a:r>
            <a:r>
              <a:rPr kumimoji="0" lang="en-US" sz="1100" b="1" i="1" u="none" strike="noStrike" kern="1200" cap="none" spc="0" normalizeH="0" baseline="0">
                <a:ln>
                  <a:noFill/>
                </a:ln>
                <a:solidFill>
                  <a:srgbClr val="424242"/>
                </a:solidFill>
                <a:effectLst/>
                <a:uLnTx/>
                <a:uFillTx/>
                <a:latin typeface="Arial" panose="020B0604020202020204"/>
                <a:ea typeface="+mn-ea"/>
                <a:cs typeface="+mn-cs"/>
              </a:rPr>
              <a:t>adoption of the euro</a:t>
            </a:r>
          </a:p>
        </p:txBody>
      </p:sp>
    </p:spTree>
    <p:extLst>
      <p:ext uri="{BB962C8B-B14F-4D97-AF65-F5344CB8AC3E}">
        <p14:creationId xmlns:p14="http://schemas.microsoft.com/office/powerpoint/2010/main" val="2289869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20898535-B5B9-46A4-B475-F30838669678}"/>
              </a:ext>
            </a:extLst>
          </p:cNvPr>
          <p:cNvSpPr>
            <a:spLocks noGrp="1"/>
          </p:cNvSpPr>
          <p:nvPr>
            <p:ph type="sldNum" sz="quarter" idx="10"/>
          </p:nvPr>
        </p:nvSpPr>
        <p:spPr/>
        <p:txBody>
          <a:bodyPr/>
          <a:lstStyle/>
          <a:p>
            <a:fld id="{B3C66777-559C-41C4-AEA7-7444B2570E23}" type="slidenum">
              <a:rPr lang="hr-HR" smtClean="0"/>
              <a:t>24</a:t>
            </a:fld>
            <a:endParaRPr lang="hr-HR"/>
          </a:p>
        </p:txBody>
      </p:sp>
      <p:pic>
        <p:nvPicPr>
          <p:cNvPr id="5" name="Slika 4">
            <a:extLst>
              <a:ext uri="{FF2B5EF4-FFF2-40B4-BE49-F238E27FC236}">
                <a16:creationId xmlns:a16="http://schemas.microsoft.com/office/drawing/2014/main" id="{C4863B3A-1359-4C16-B656-3246CC480F07}"/>
              </a:ext>
            </a:extLst>
          </p:cNvPr>
          <p:cNvPicPr>
            <a:picLocks noChangeAspect="1"/>
          </p:cNvPicPr>
          <p:nvPr/>
        </p:nvPicPr>
        <p:blipFill>
          <a:blip r:embed="rId2"/>
          <a:stretch>
            <a:fillRect/>
          </a:stretch>
        </p:blipFill>
        <p:spPr>
          <a:xfrm>
            <a:off x="886149" y="1981240"/>
            <a:ext cx="2340000" cy="2408824"/>
          </a:xfrm>
          <a:prstGeom prst="rect">
            <a:avLst/>
          </a:prstGeom>
        </p:spPr>
      </p:pic>
      <p:pic>
        <p:nvPicPr>
          <p:cNvPr id="6" name="Slika 5">
            <a:extLst>
              <a:ext uri="{FF2B5EF4-FFF2-40B4-BE49-F238E27FC236}">
                <a16:creationId xmlns:a16="http://schemas.microsoft.com/office/drawing/2014/main" id="{FBDCE486-4216-4E3F-AB3C-F07290927BC5}"/>
              </a:ext>
            </a:extLst>
          </p:cNvPr>
          <p:cNvPicPr>
            <a:picLocks noChangeAspect="1"/>
          </p:cNvPicPr>
          <p:nvPr/>
        </p:nvPicPr>
        <p:blipFill>
          <a:blip r:embed="rId3"/>
          <a:stretch>
            <a:fillRect/>
          </a:stretch>
        </p:blipFill>
        <p:spPr>
          <a:xfrm>
            <a:off x="3402000" y="1981240"/>
            <a:ext cx="2340000" cy="2408824"/>
          </a:xfrm>
          <a:prstGeom prst="rect">
            <a:avLst/>
          </a:prstGeom>
        </p:spPr>
      </p:pic>
      <p:pic>
        <p:nvPicPr>
          <p:cNvPr id="7" name="Slika 6">
            <a:extLst>
              <a:ext uri="{FF2B5EF4-FFF2-40B4-BE49-F238E27FC236}">
                <a16:creationId xmlns:a16="http://schemas.microsoft.com/office/drawing/2014/main" id="{B7D958F4-FACF-4F69-A5CB-C53DDA9199E8}"/>
              </a:ext>
            </a:extLst>
          </p:cNvPr>
          <p:cNvPicPr>
            <a:picLocks noChangeAspect="1"/>
          </p:cNvPicPr>
          <p:nvPr/>
        </p:nvPicPr>
        <p:blipFill>
          <a:blip r:embed="rId4"/>
          <a:stretch>
            <a:fillRect/>
          </a:stretch>
        </p:blipFill>
        <p:spPr>
          <a:xfrm>
            <a:off x="5917851" y="2009815"/>
            <a:ext cx="2340000" cy="2412049"/>
          </a:xfrm>
          <a:prstGeom prst="rect">
            <a:avLst/>
          </a:prstGeom>
        </p:spPr>
      </p:pic>
      <p:sp>
        <p:nvSpPr>
          <p:cNvPr id="8" name="TekstniOkvir 7">
            <a:extLst>
              <a:ext uri="{FF2B5EF4-FFF2-40B4-BE49-F238E27FC236}">
                <a16:creationId xmlns:a16="http://schemas.microsoft.com/office/drawing/2014/main" id="{5DB7BDF0-BDEB-4F91-B043-402D1877C6D5}"/>
              </a:ext>
            </a:extLst>
          </p:cNvPr>
          <p:cNvSpPr txBox="1"/>
          <p:nvPr/>
        </p:nvSpPr>
        <p:spPr>
          <a:xfrm>
            <a:off x="886148" y="4390064"/>
            <a:ext cx="1369793" cy="215444"/>
          </a:xfrm>
          <a:prstGeom prst="rect">
            <a:avLst/>
          </a:prstGeom>
          <a:noFill/>
        </p:spPr>
        <p:txBody>
          <a:bodyPr wrap="square" rtlCol="0">
            <a:spAutoFit/>
          </a:bodyPr>
          <a:lstStyle/>
          <a:p>
            <a:r>
              <a:rPr lang="en-US" sz="800" dirty="0"/>
              <a:t>Source: </a:t>
            </a:r>
            <a:r>
              <a:rPr lang="hr-HR" sz="800" dirty="0"/>
              <a:t>HNB</a:t>
            </a:r>
            <a:endParaRPr lang="en-US" sz="800" dirty="0"/>
          </a:p>
        </p:txBody>
      </p:sp>
      <p:pic>
        <p:nvPicPr>
          <p:cNvPr id="9" name="Slika 8">
            <a:extLst>
              <a:ext uri="{FF2B5EF4-FFF2-40B4-BE49-F238E27FC236}">
                <a16:creationId xmlns:a16="http://schemas.microsoft.com/office/drawing/2014/main" id="{6752662F-F716-4D07-9CB2-E006879D9A6E}"/>
              </a:ext>
            </a:extLst>
          </p:cNvPr>
          <p:cNvPicPr>
            <a:picLocks noChangeAspect="1"/>
          </p:cNvPicPr>
          <p:nvPr/>
        </p:nvPicPr>
        <p:blipFill>
          <a:blip r:embed="rId5"/>
          <a:stretch>
            <a:fillRect/>
          </a:stretch>
        </p:blipFill>
        <p:spPr>
          <a:xfrm>
            <a:off x="1128712" y="180000"/>
            <a:ext cx="6234251" cy="1440000"/>
          </a:xfrm>
          <a:prstGeom prst="rect">
            <a:avLst/>
          </a:prstGeom>
        </p:spPr>
      </p:pic>
      <p:sp>
        <p:nvSpPr>
          <p:cNvPr id="10" name="TekstniOkvir 9">
            <a:extLst>
              <a:ext uri="{FF2B5EF4-FFF2-40B4-BE49-F238E27FC236}">
                <a16:creationId xmlns:a16="http://schemas.microsoft.com/office/drawing/2014/main" id="{E14D6D5E-55E2-45EC-9356-BC733D338CAD}"/>
              </a:ext>
            </a:extLst>
          </p:cNvPr>
          <p:cNvSpPr txBox="1"/>
          <p:nvPr/>
        </p:nvSpPr>
        <p:spPr>
          <a:xfrm>
            <a:off x="886149" y="1620000"/>
            <a:ext cx="7129139" cy="307777"/>
          </a:xfrm>
          <a:prstGeom prst="rect">
            <a:avLst/>
          </a:prstGeom>
          <a:noFill/>
        </p:spPr>
        <p:txBody>
          <a:bodyPr wrap="square" rtlCol="0">
            <a:spAutoFit/>
          </a:bodyPr>
          <a:lstStyle/>
          <a:p>
            <a:pPr marL="285750" indent="-285750">
              <a:buFont typeface="Wingdings" panose="05000000000000000000" pitchFamily="2" charset="2"/>
              <a:buChar char="§"/>
            </a:pPr>
            <a:r>
              <a:rPr kumimoji="0" lang="en-US" sz="1400" b="0" i="0" u="none" strike="noStrike" kern="0" cap="none" spc="0" normalizeH="0" baseline="0" dirty="0">
                <a:ln>
                  <a:noFill/>
                </a:ln>
                <a:solidFill>
                  <a:srgbClr val="424242"/>
                </a:solidFill>
                <a:effectLst/>
                <a:uLnTx/>
                <a:uFillTx/>
              </a:rPr>
              <a:t>The euro adoption process itself made Croatia more resilient to shocks</a:t>
            </a:r>
            <a:r>
              <a:rPr kumimoji="0" lang="hr-HR" sz="1400" b="0" i="0" u="none" strike="noStrike" kern="0" cap="none" spc="0" normalizeH="0" baseline="0" dirty="0">
                <a:ln>
                  <a:noFill/>
                </a:ln>
                <a:solidFill>
                  <a:srgbClr val="424242"/>
                </a:solidFill>
                <a:effectLst/>
                <a:uLnTx/>
                <a:uFillTx/>
              </a:rPr>
              <a:t>:</a:t>
            </a:r>
            <a:endParaRPr lang="hr-HR" dirty="0"/>
          </a:p>
        </p:txBody>
      </p:sp>
    </p:spTree>
    <p:extLst>
      <p:ext uri="{BB962C8B-B14F-4D97-AF65-F5344CB8AC3E}">
        <p14:creationId xmlns:p14="http://schemas.microsoft.com/office/powerpoint/2010/main" val="2948277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9EB2F281-B2F4-4C3F-AF21-7B1A5674D033}"/>
              </a:ext>
            </a:extLst>
          </p:cNvPr>
          <p:cNvSpPr>
            <a:spLocks noGrp="1"/>
          </p:cNvSpPr>
          <p:nvPr>
            <p:ph type="sldNum" sz="quarter" idx="10"/>
          </p:nvPr>
        </p:nvSpPr>
        <p:spPr/>
        <p:txBody>
          <a:bodyPr/>
          <a:lstStyle/>
          <a:p>
            <a:fld id="{B3C66777-559C-41C4-AEA7-7444B2570E23}" type="slidenum">
              <a:rPr lang="hr-HR" smtClean="0"/>
              <a:t>25</a:t>
            </a:fld>
            <a:endParaRPr lang="hr-HR"/>
          </a:p>
        </p:txBody>
      </p:sp>
      <p:pic>
        <p:nvPicPr>
          <p:cNvPr id="3" name="Slika 2">
            <a:extLst>
              <a:ext uri="{FF2B5EF4-FFF2-40B4-BE49-F238E27FC236}">
                <a16:creationId xmlns:a16="http://schemas.microsoft.com/office/drawing/2014/main" id="{12BD2AF7-247B-4B11-9253-0633AD3C50BB}"/>
              </a:ext>
            </a:extLst>
          </p:cNvPr>
          <p:cNvPicPr>
            <a:picLocks noChangeAspect="1"/>
          </p:cNvPicPr>
          <p:nvPr/>
        </p:nvPicPr>
        <p:blipFill>
          <a:blip r:embed="rId2"/>
          <a:stretch>
            <a:fillRect/>
          </a:stretch>
        </p:blipFill>
        <p:spPr>
          <a:xfrm>
            <a:off x="1134679" y="180000"/>
            <a:ext cx="6199200" cy="1433194"/>
          </a:xfrm>
          <a:prstGeom prst="rect">
            <a:avLst/>
          </a:prstGeom>
        </p:spPr>
      </p:pic>
      <p:sp>
        <p:nvSpPr>
          <p:cNvPr id="6" name="Rezervirano mjesto sadržaja 7">
            <a:extLst>
              <a:ext uri="{FF2B5EF4-FFF2-40B4-BE49-F238E27FC236}">
                <a16:creationId xmlns:a16="http://schemas.microsoft.com/office/drawing/2014/main" id="{AAFCDD27-8723-4ABB-A56A-8B82A4222353}"/>
              </a:ext>
            </a:extLst>
          </p:cNvPr>
          <p:cNvSpPr txBox="1">
            <a:spLocks/>
          </p:cNvSpPr>
          <p:nvPr/>
        </p:nvSpPr>
        <p:spPr bwMode="auto">
          <a:xfrm>
            <a:off x="719138" y="1765738"/>
            <a:ext cx="4337604" cy="293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424242"/>
                </a:solidFill>
                <a:effectLst/>
                <a:uLnTx/>
                <a:uFillTx/>
              </a:rPr>
              <a:t>Euro adoption eliminates currency conversion costs</a:t>
            </a:r>
          </a:p>
          <a:p>
            <a:pPr marL="861750" lvl="1" indent="-285750" defTabSz="914400">
              <a:spcBef>
                <a:spcPts val="800"/>
              </a:spcBef>
              <a:buFont typeface="Wingdings" panose="05000000000000000000" pitchFamily="2" charset="2"/>
              <a:buChar char="Ø"/>
              <a:defRPr/>
            </a:pPr>
            <a:r>
              <a:rPr lang="en-US" sz="1100" kern="0" dirty="0">
                <a:solidFill>
                  <a:srgbClr val="424242"/>
                </a:solidFill>
              </a:rPr>
              <a:t>the resulting cost savings are particularly large in countries with strong trade links with the euro area, such as Croatia </a:t>
            </a:r>
            <a:endParaRPr kumimoji="0" lang="en-US" sz="1100" b="0" i="0" u="none" strike="noStrike" kern="0" cap="none" spc="0" normalizeH="0" baseline="0" noProof="0" dirty="0">
              <a:ln>
                <a:noFill/>
              </a:ln>
              <a:solidFill>
                <a:srgbClr val="424242"/>
              </a:solidFill>
              <a:effectLst/>
              <a:uLnTx/>
              <a:uFillTx/>
            </a:endParaRP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424242"/>
                </a:solidFill>
                <a:effectLst/>
                <a:uLnTx/>
                <a:uFillTx/>
              </a:rPr>
              <a:t>The positive effects on the economy are multiple:</a:t>
            </a:r>
          </a:p>
          <a:p>
            <a:pPr marL="861750" lvl="1" indent="-285750" defTabSz="914400">
              <a:spcBef>
                <a:spcPts val="800"/>
              </a:spcBef>
              <a:buFont typeface="Wingdings" panose="05000000000000000000" pitchFamily="2" charset="2"/>
              <a:buChar char="Ø"/>
              <a:defRPr/>
            </a:pPr>
            <a:r>
              <a:rPr lang="en-US" sz="1100" kern="0" dirty="0">
                <a:solidFill>
                  <a:srgbClr val="424242"/>
                </a:solidFill>
              </a:rPr>
              <a:t>the cost efficiency of firms engaged in foreign trade increases ...</a:t>
            </a:r>
          </a:p>
          <a:p>
            <a:pPr marL="861750" lvl="1" indent="-285750" defTabSz="914400">
              <a:spcBef>
                <a:spcPts val="800"/>
              </a:spcBef>
              <a:buFont typeface="Wingdings" panose="05000000000000000000" pitchFamily="2" charset="2"/>
              <a:buChar char="Ø"/>
              <a:defRPr/>
            </a:pPr>
            <a:r>
              <a:rPr lang="en-US" sz="1100" kern="0" dirty="0">
                <a:solidFill>
                  <a:srgbClr val="424242"/>
                </a:solidFill>
              </a:rPr>
              <a:t>... thus facilitating further trade as well as financial integration ...</a:t>
            </a:r>
          </a:p>
          <a:p>
            <a:pPr marL="861750" lvl="1" indent="-285750" defTabSz="914400">
              <a:spcBef>
                <a:spcPts val="800"/>
              </a:spcBef>
              <a:buFont typeface="Wingdings" panose="05000000000000000000" pitchFamily="2" charset="2"/>
              <a:buChar char="Ø"/>
              <a:defRPr/>
            </a:pPr>
            <a:r>
              <a:rPr lang="en-US" sz="1100" kern="0" dirty="0">
                <a:solidFill>
                  <a:srgbClr val="424242"/>
                </a:solidFill>
              </a:rPr>
              <a:t>... while a positive impact is expected also in certain sectors of tradable services (especially tourism)</a:t>
            </a:r>
            <a:endParaRPr kumimoji="0" lang="en-US" sz="1100" b="0" i="0" u="none" strike="noStrike" kern="0" cap="none" spc="0" normalizeH="0" baseline="0" noProof="0" dirty="0">
              <a:ln>
                <a:noFill/>
              </a:ln>
              <a:solidFill>
                <a:srgbClr val="424242"/>
              </a:solidFill>
              <a:effectLst/>
              <a:uLnTx/>
              <a:uFillTx/>
            </a:endParaRP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endParaRPr lang="en-GB" sz="1400" kern="0" dirty="0">
              <a:solidFill>
                <a:srgbClr val="424242"/>
              </a:solidFill>
              <a:latin typeface="Arial" panose="020B0604020202020204"/>
            </a:endParaRP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endParaRPr kumimoji="0" lang="en-GB" sz="1400" b="0" i="0" u="none" strike="noStrike" kern="0" cap="none" spc="0" normalizeH="0" baseline="0" noProof="0" dirty="0">
              <a:ln>
                <a:noFill/>
              </a:ln>
              <a:solidFill>
                <a:srgbClr val="424242"/>
              </a:solidFill>
              <a:effectLst/>
              <a:uLnTx/>
              <a:uFillTx/>
              <a:latin typeface="Arial" panose="020B0604020202020204"/>
            </a:endParaRPr>
          </a:p>
          <a:p>
            <a:pPr marL="0" marR="0" lvl="0" indent="0" algn="l" defTabSz="914400" rtl="0" eaLnBrk="1" fontAlgn="base" latinLnBrk="0" hangingPunct="1">
              <a:lnSpc>
                <a:spcPct val="114000"/>
              </a:lnSpc>
              <a:spcBef>
                <a:spcPts val="800"/>
              </a:spcBef>
              <a:spcAft>
                <a:spcPct val="0"/>
              </a:spcAft>
              <a:buClrTx/>
              <a:buSzTx/>
              <a:buFontTx/>
              <a:buNone/>
              <a:tabLst/>
              <a:defRPr/>
            </a:pPr>
            <a:endParaRPr kumimoji="0" lang="en-GB" sz="1500" b="0" i="0" u="none" strike="noStrike" kern="0" cap="none" spc="0" normalizeH="0" baseline="0" noProof="0" dirty="0">
              <a:ln>
                <a:noFill/>
              </a:ln>
              <a:solidFill>
                <a:srgbClr val="424242"/>
              </a:solidFill>
              <a:effectLst/>
              <a:uLnTx/>
              <a:uFillTx/>
              <a:latin typeface="Arial" panose="020B0604020202020204"/>
            </a:endParaRPr>
          </a:p>
        </p:txBody>
      </p:sp>
      <p:sp>
        <p:nvSpPr>
          <p:cNvPr id="8" name="TekstniOkvir 7">
            <a:extLst>
              <a:ext uri="{FF2B5EF4-FFF2-40B4-BE49-F238E27FC236}">
                <a16:creationId xmlns:a16="http://schemas.microsoft.com/office/drawing/2014/main" id="{A43D03E0-4541-4AFA-BC93-7116EA2890E2}"/>
              </a:ext>
            </a:extLst>
          </p:cNvPr>
          <p:cNvSpPr txBox="1"/>
          <p:nvPr/>
        </p:nvSpPr>
        <p:spPr>
          <a:xfrm>
            <a:off x="5554997" y="1655445"/>
            <a:ext cx="3074276" cy="400110"/>
          </a:xfrm>
          <a:prstGeom prst="rect">
            <a:avLst/>
          </a:prstGeom>
          <a:noFill/>
        </p:spPr>
        <p:txBody>
          <a:bodyPr wrap="square" rtlCol="0">
            <a:spAutoFit/>
          </a:bodyPr>
          <a:lstStyle/>
          <a:p>
            <a:pPr algn="ctr"/>
            <a:r>
              <a:rPr lang="en-GB" sz="1000" b="1" dirty="0"/>
              <a:t>Geographical composition of Croatia’s international trade, 2021</a:t>
            </a:r>
          </a:p>
        </p:txBody>
      </p:sp>
      <p:sp>
        <p:nvSpPr>
          <p:cNvPr id="10" name="TekstniOkvir 9">
            <a:extLst>
              <a:ext uri="{FF2B5EF4-FFF2-40B4-BE49-F238E27FC236}">
                <a16:creationId xmlns:a16="http://schemas.microsoft.com/office/drawing/2014/main" id="{7AACE0FD-A216-4FA7-B324-99D108F2C7A0}"/>
              </a:ext>
            </a:extLst>
          </p:cNvPr>
          <p:cNvSpPr txBox="1"/>
          <p:nvPr/>
        </p:nvSpPr>
        <p:spPr>
          <a:xfrm>
            <a:off x="5569273" y="4609206"/>
            <a:ext cx="1369793" cy="215444"/>
          </a:xfrm>
          <a:prstGeom prst="rect">
            <a:avLst/>
          </a:prstGeom>
          <a:noFill/>
        </p:spPr>
        <p:txBody>
          <a:bodyPr wrap="square" rtlCol="0">
            <a:spAutoFit/>
          </a:bodyPr>
          <a:lstStyle/>
          <a:p>
            <a:r>
              <a:rPr lang="en-US" sz="800" dirty="0"/>
              <a:t>Source: </a:t>
            </a:r>
            <a:r>
              <a:rPr lang="hr-HR" sz="800" dirty="0"/>
              <a:t>Eurostat</a:t>
            </a:r>
            <a:endParaRPr lang="en-US" sz="800" dirty="0"/>
          </a:p>
        </p:txBody>
      </p:sp>
      <p:pic>
        <p:nvPicPr>
          <p:cNvPr id="9" name="Slika 8">
            <a:extLst>
              <a:ext uri="{FF2B5EF4-FFF2-40B4-BE49-F238E27FC236}">
                <a16:creationId xmlns:a16="http://schemas.microsoft.com/office/drawing/2014/main" id="{76BA9EFF-BFAC-44F0-85B4-FE66411B9229}"/>
              </a:ext>
            </a:extLst>
          </p:cNvPr>
          <p:cNvPicPr>
            <a:picLocks noChangeAspect="1"/>
          </p:cNvPicPr>
          <p:nvPr/>
        </p:nvPicPr>
        <p:blipFill>
          <a:blip r:embed="rId3"/>
          <a:stretch>
            <a:fillRect/>
          </a:stretch>
        </p:blipFill>
        <p:spPr>
          <a:xfrm>
            <a:off x="5652135" y="2097806"/>
            <a:ext cx="2880000" cy="2462554"/>
          </a:xfrm>
          <a:prstGeom prst="rect">
            <a:avLst/>
          </a:prstGeom>
        </p:spPr>
      </p:pic>
    </p:spTree>
    <p:extLst>
      <p:ext uri="{BB962C8B-B14F-4D97-AF65-F5344CB8AC3E}">
        <p14:creationId xmlns:p14="http://schemas.microsoft.com/office/powerpoint/2010/main" val="3671083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9EB2F281-B2F4-4C3F-AF21-7B1A5674D033}"/>
              </a:ext>
            </a:extLst>
          </p:cNvPr>
          <p:cNvSpPr>
            <a:spLocks noGrp="1"/>
          </p:cNvSpPr>
          <p:nvPr>
            <p:ph type="sldNum" sz="quarter" idx="10"/>
          </p:nvPr>
        </p:nvSpPr>
        <p:spPr/>
        <p:txBody>
          <a:bodyPr/>
          <a:lstStyle/>
          <a:p>
            <a:fld id="{B3C66777-559C-41C4-AEA7-7444B2570E23}" type="slidenum">
              <a:rPr lang="hr-HR" smtClean="0"/>
              <a:t>26</a:t>
            </a:fld>
            <a:endParaRPr lang="hr-HR"/>
          </a:p>
        </p:txBody>
      </p:sp>
      <p:pic>
        <p:nvPicPr>
          <p:cNvPr id="8" name="Slika 7">
            <a:extLst>
              <a:ext uri="{FF2B5EF4-FFF2-40B4-BE49-F238E27FC236}">
                <a16:creationId xmlns:a16="http://schemas.microsoft.com/office/drawing/2014/main" id="{9BCDCD54-061A-4884-B127-F6EBA420923C}"/>
              </a:ext>
            </a:extLst>
          </p:cNvPr>
          <p:cNvPicPr>
            <a:picLocks noChangeAspect="1"/>
          </p:cNvPicPr>
          <p:nvPr/>
        </p:nvPicPr>
        <p:blipFill>
          <a:blip r:embed="rId3"/>
          <a:stretch>
            <a:fillRect/>
          </a:stretch>
        </p:blipFill>
        <p:spPr>
          <a:xfrm>
            <a:off x="1158493" y="180000"/>
            <a:ext cx="6199200" cy="1408909"/>
          </a:xfrm>
          <a:prstGeom prst="rect">
            <a:avLst/>
          </a:prstGeom>
        </p:spPr>
      </p:pic>
      <p:sp>
        <p:nvSpPr>
          <p:cNvPr id="10" name="Rezervirano mjesto sadržaja 7">
            <a:extLst>
              <a:ext uri="{FF2B5EF4-FFF2-40B4-BE49-F238E27FC236}">
                <a16:creationId xmlns:a16="http://schemas.microsoft.com/office/drawing/2014/main" id="{14A24DCE-614B-4E94-A0D8-83F443DAB591}"/>
              </a:ext>
            </a:extLst>
          </p:cNvPr>
          <p:cNvSpPr txBox="1">
            <a:spLocks/>
          </p:cNvSpPr>
          <p:nvPr/>
        </p:nvSpPr>
        <p:spPr bwMode="auto">
          <a:xfrm>
            <a:off x="719137" y="1765738"/>
            <a:ext cx="4849149" cy="293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r>
              <a:rPr lang="en-GB" sz="1400" kern="0" dirty="0">
                <a:solidFill>
                  <a:srgbClr val="424242"/>
                </a:solidFill>
              </a:rPr>
              <a:t>Euro adoption can lead to a reduction in borrowing costs through </a:t>
            </a:r>
            <a:r>
              <a:rPr lang="en-GB" sz="1400" b="1" kern="0" dirty="0">
                <a:solidFill>
                  <a:srgbClr val="424242"/>
                </a:solidFill>
              </a:rPr>
              <a:t>2 channels</a:t>
            </a:r>
            <a:r>
              <a:rPr lang="en-GB" sz="1400" kern="0" dirty="0">
                <a:solidFill>
                  <a:srgbClr val="424242"/>
                </a:solidFill>
              </a:rPr>
              <a:t>:</a:t>
            </a:r>
          </a:p>
          <a:p>
            <a:pPr marL="342900" marR="0" lvl="0" indent="-342900" algn="l" defTabSz="914400" rtl="0" eaLnBrk="1" fontAlgn="base" latinLnBrk="0" hangingPunct="1">
              <a:lnSpc>
                <a:spcPct val="114000"/>
              </a:lnSpc>
              <a:spcBef>
                <a:spcPts val="800"/>
              </a:spcBef>
              <a:spcAft>
                <a:spcPct val="0"/>
              </a:spcAft>
              <a:buClrTx/>
              <a:buSzTx/>
              <a:buFont typeface="+mj-lt"/>
              <a:buAutoNum type="arabicParenR"/>
              <a:tabLst/>
              <a:defRPr/>
            </a:pPr>
            <a:r>
              <a:rPr lang="en-GB" sz="1400" u="sng" kern="0" dirty="0">
                <a:solidFill>
                  <a:srgbClr val="424242"/>
                </a:solidFill>
              </a:rPr>
              <a:t>lower country risk premium</a:t>
            </a:r>
          </a:p>
          <a:p>
            <a:pPr marL="918900" lvl="1" indent="-342900" defTabSz="914400">
              <a:spcBef>
                <a:spcPts val="800"/>
              </a:spcBef>
              <a:buFont typeface="Wingdings" panose="05000000000000000000" pitchFamily="2" charset="2"/>
              <a:buChar char="§"/>
              <a:defRPr/>
            </a:pPr>
            <a:r>
              <a:rPr lang="en-GB" sz="1200" kern="0" dirty="0">
                <a:solidFill>
                  <a:srgbClr val="424242"/>
                </a:solidFill>
              </a:rPr>
              <a:t>greater resilience to shocks implies higher credibility in financial markets and therefore lower sovereign yields</a:t>
            </a:r>
          </a:p>
          <a:p>
            <a:pPr marL="342900" marR="0" lvl="0" indent="-342900" algn="l" defTabSz="914400" rtl="0" eaLnBrk="1" fontAlgn="base" latinLnBrk="0" hangingPunct="1">
              <a:lnSpc>
                <a:spcPct val="114000"/>
              </a:lnSpc>
              <a:spcBef>
                <a:spcPts val="800"/>
              </a:spcBef>
              <a:spcAft>
                <a:spcPct val="0"/>
              </a:spcAft>
              <a:buClrTx/>
              <a:buSzTx/>
              <a:buFont typeface="+mj-lt"/>
              <a:buAutoNum type="arabicParenR"/>
              <a:tabLst/>
              <a:defRPr/>
            </a:pPr>
            <a:r>
              <a:rPr lang="en-GB" sz="1400" u="sng" kern="0" dirty="0">
                <a:solidFill>
                  <a:srgbClr val="424242"/>
                </a:solidFill>
              </a:rPr>
              <a:t>lower regulatory costs for the banking system</a:t>
            </a:r>
          </a:p>
          <a:p>
            <a:pPr marL="861750" lvl="1" indent="-285750" defTabSz="914400">
              <a:spcBef>
                <a:spcPts val="800"/>
              </a:spcBef>
              <a:buFont typeface="Wingdings" panose="05000000000000000000" pitchFamily="2" charset="2"/>
              <a:buChar char="§"/>
              <a:defRPr/>
            </a:pPr>
            <a:r>
              <a:rPr lang="en-GB" sz="1200" kern="0" dirty="0">
                <a:solidFill>
                  <a:srgbClr val="424242"/>
                </a:solidFill>
              </a:rPr>
              <a:t>the minimum reserve requirement rate in the </a:t>
            </a:r>
            <a:r>
              <a:rPr lang="hr-HR" sz="1200" kern="0" dirty="0" err="1">
                <a:solidFill>
                  <a:srgbClr val="424242"/>
                </a:solidFill>
              </a:rPr>
              <a:t>EA</a:t>
            </a:r>
            <a:r>
              <a:rPr lang="hr-HR" sz="1200" kern="0" dirty="0">
                <a:solidFill>
                  <a:srgbClr val="424242"/>
                </a:solidFill>
              </a:rPr>
              <a:t> </a:t>
            </a:r>
            <a:r>
              <a:rPr lang="en-GB" sz="1200" kern="0" dirty="0">
                <a:solidFill>
                  <a:srgbClr val="424242"/>
                </a:solidFill>
              </a:rPr>
              <a:t>is only 1%</a:t>
            </a:r>
          </a:p>
          <a:p>
            <a:pPr marL="861750" lvl="1" indent="-285750" defTabSz="914400">
              <a:spcBef>
                <a:spcPts val="800"/>
              </a:spcBef>
              <a:buFont typeface="Wingdings" panose="05000000000000000000" pitchFamily="2" charset="2"/>
              <a:buChar char="§"/>
              <a:defRPr/>
            </a:pPr>
            <a:r>
              <a:rPr lang="en-GB" sz="1200" kern="0" dirty="0">
                <a:solidFill>
                  <a:srgbClr val="424242"/>
                </a:solidFill>
              </a:rPr>
              <a:t>most countries maintain tighter regulatory requirements before they adopt the euro – these requirements have to be relaxed</a:t>
            </a:r>
          </a:p>
          <a:p>
            <a:pPr marL="342900" marR="0" lvl="0" indent="-342900" algn="l" defTabSz="914400" rtl="0" eaLnBrk="1" fontAlgn="base" latinLnBrk="0" hangingPunct="1">
              <a:lnSpc>
                <a:spcPct val="114000"/>
              </a:lnSpc>
              <a:spcBef>
                <a:spcPts val="800"/>
              </a:spcBef>
              <a:spcAft>
                <a:spcPct val="0"/>
              </a:spcAft>
              <a:buClrTx/>
              <a:buSzTx/>
              <a:buFont typeface="+mj-lt"/>
              <a:buAutoNum type="arabicParenR"/>
              <a:tabLst/>
              <a:defRPr/>
            </a:pPr>
            <a:endParaRPr kumimoji="0" lang="en-GB" sz="1400" b="0" i="0" u="none" strike="noStrike" kern="0" cap="none" spc="0" normalizeH="0" baseline="0" noProof="0" dirty="0">
              <a:ln>
                <a:noFill/>
              </a:ln>
              <a:solidFill>
                <a:srgbClr val="424242"/>
              </a:solidFill>
              <a:effectLst/>
              <a:uLnTx/>
              <a:uFillTx/>
              <a:latin typeface="Arial" panose="020B0604020202020204"/>
            </a:endParaRPr>
          </a:p>
          <a:p>
            <a:pPr marR="0" lvl="0" algn="l" defTabSz="914400" rtl="0" eaLnBrk="1" fontAlgn="base" latinLnBrk="0" hangingPunct="1">
              <a:lnSpc>
                <a:spcPct val="114000"/>
              </a:lnSpc>
              <a:spcBef>
                <a:spcPts val="800"/>
              </a:spcBef>
              <a:spcAft>
                <a:spcPct val="0"/>
              </a:spcAft>
              <a:buClrTx/>
              <a:buSzTx/>
              <a:tabLst/>
              <a:defRPr/>
            </a:pPr>
            <a:endParaRPr kumimoji="0" lang="en-GB" sz="1400" b="0" i="0" u="none" strike="noStrike" kern="0" cap="none" spc="0" normalizeH="0" baseline="0" noProof="0" dirty="0">
              <a:ln>
                <a:noFill/>
              </a:ln>
              <a:solidFill>
                <a:srgbClr val="424242"/>
              </a:solidFill>
              <a:effectLst/>
              <a:uLnTx/>
              <a:uFillTx/>
              <a:latin typeface="Arial" panose="020B0604020202020204"/>
            </a:endParaRP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endParaRPr lang="en-GB" sz="1400" kern="0" dirty="0">
              <a:solidFill>
                <a:srgbClr val="424242"/>
              </a:solidFill>
              <a:latin typeface="Arial" panose="020B0604020202020204"/>
            </a:endParaRP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endParaRPr kumimoji="0" lang="en-GB" sz="1400" b="0" i="0" u="none" strike="noStrike" kern="0" cap="none" spc="0" normalizeH="0" baseline="0" noProof="0" dirty="0">
              <a:ln>
                <a:noFill/>
              </a:ln>
              <a:solidFill>
                <a:srgbClr val="424242"/>
              </a:solidFill>
              <a:effectLst/>
              <a:uLnTx/>
              <a:uFillTx/>
              <a:latin typeface="Arial" panose="020B0604020202020204"/>
            </a:endParaRPr>
          </a:p>
          <a:p>
            <a:pPr marL="0" marR="0" lvl="0" indent="0" algn="l" defTabSz="914400" rtl="0" eaLnBrk="1" fontAlgn="base" latinLnBrk="0" hangingPunct="1">
              <a:lnSpc>
                <a:spcPct val="114000"/>
              </a:lnSpc>
              <a:spcBef>
                <a:spcPts val="800"/>
              </a:spcBef>
              <a:spcAft>
                <a:spcPct val="0"/>
              </a:spcAft>
              <a:buClrTx/>
              <a:buSzTx/>
              <a:buFontTx/>
              <a:buNone/>
              <a:tabLst/>
              <a:defRPr/>
            </a:pPr>
            <a:endParaRPr kumimoji="0" lang="en-GB" sz="1500" b="0" i="0" u="none" strike="noStrike" kern="0" cap="none" spc="0" normalizeH="0" baseline="0" noProof="0" dirty="0">
              <a:ln>
                <a:noFill/>
              </a:ln>
              <a:solidFill>
                <a:srgbClr val="424242"/>
              </a:solidFill>
              <a:effectLst/>
              <a:uLnTx/>
              <a:uFillTx/>
              <a:latin typeface="Arial" panose="020B0604020202020204"/>
            </a:endParaRPr>
          </a:p>
        </p:txBody>
      </p:sp>
      <p:sp>
        <p:nvSpPr>
          <p:cNvPr id="11" name="TekstniOkvir 10">
            <a:extLst>
              <a:ext uri="{FF2B5EF4-FFF2-40B4-BE49-F238E27FC236}">
                <a16:creationId xmlns:a16="http://schemas.microsoft.com/office/drawing/2014/main" id="{40B7113E-F3D5-42DE-A380-895DEF4788E9}"/>
              </a:ext>
            </a:extLst>
          </p:cNvPr>
          <p:cNvSpPr txBox="1"/>
          <p:nvPr/>
        </p:nvSpPr>
        <p:spPr>
          <a:xfrm>
            <a:off x="5568286" y="4404260"/>
            <a:ext cx="1369793" cy="215444"/>
          </a:xfrm>
          <a:prstGeom prst="rect">
            <a:avLst/>
          </a:prstGeom>
          <a:noFill/>
        </p:spPr>
        <p:txBody>
          <a:bodyPr wrap="square" rtlCol="0">
            <a:spAutoFit/>
          </a:bodyPr>
          <a:lstStyle/>
          <a:p>
            <a:r>
              <a:rPr lang="en-US" sz="800" dirty="0"/>
              <a:t>Source: </a:t>
            </a:r>
            <a:r>
              <a:rPr lang="hr-HR" sz="800" dirty="0"/>
              <a:t>Eurostat</a:t>
            </a:r>
            <a:endParaRPr lang="en-US" sz="800" dirty="0"/>
          </a:p>
        </p:txBody>
      </p:sp>
      <p:sp>
        <p:nvSpPr>
          <p:cNvPr id="12" name="TekstniOkvir 11">
            <a:extLst>
              <a:ext uri="{FF2B5EF4-FFF2-40B4-BE49-F238E27FC236}">
                <a16:creationId xmlns:a16="http://schemas.microsoft.com/office/drawing/2014/main" id="{7DD32AF3-2656-4DBF-B57B-3DF4F5096C85}"/>
              </a:ext>
            </a:extLst>
          </p:cNvPr>
          <p:cNvSpPr txBox="1"/>
          <p:nvPr/>
        </p:nvSpPr>
        <p:spPr>
          <a:xfrm>
            <a:off x="5740346" y="1693684"/>
            <a:ext cx="3074276" cy="369332"/>
          </a:xfrm>
          <a:prstGeom prst="rect">
            <a:avLst/>
          </a:prstGeom>
          <a:noFill/>
        </p:spPr>
        <p:txBody>
          <a:bodyPr wrap="square" rtlCol="0">
            <a:spAutoFit/>
          </a:bodyPr>
          <a:lstStyle/>
          <a:p>
            <a:pPr algn="ctr"/>
            <a:r>
              <a:rPr lang="en-GB" sz="900" b="1" i="1" dirty="0"/>
              <a:t>Croatia’s sovereign yield spread has declined since 2016 supported by </a:t>
            </a:r>
            <a:r>
              <a:rPr lang="hr-HR" sz="900" b="1" i="1" dirty="0" err="1"/>
              <a:t>the</a:t>
            </a:r>
            <a:r>
              <a:rPr lang="en-GB" sz="900" b="1" i="1" dirty="0"/>
              <a:t> progress towards the euro</a:t>
            </a:r>
          </a:p>
        </p:txBody>
      </p:sp>
      <p:pic>
        <p:nvPicPr>
          <p:cNvPr id="2" name="Slika 1">
            <a:extLst>
              <a:ext uri="{FF2B5EF4-FFF2-40B4-BE49-F238E27FC236}">
                <a16:creationId xmlns:a16="http://schemas.microsoft.com/office/drawing/2014/main" id="{1F88CD1A-6511-4D32-A042-1DE25FE267AD}"/>
              </a:ext>
            </a:extLst>
          </p:cNvPr>
          <p:cNvPicPr>
            <a:picLocks noChangeAspect="1"/>
          </p:cNvPicPr>
          <p:nvPr/>
        </p:nvPicPr>
        <p:blipFill>
          <a:blip r:embed="rId4"/>
          <a:stretch>
            <a:fillRect/>
          </a:stretch>
        </p:blipFill>
        <p:spPr>
          <a:xfrm>
            <a:off x="5657484" y="2063016"/>
            <a:ext cx="3240000" cy="2321794"/>
          </a:xfrm>
          <a:prstGeom prst="rect">
            <a:avLst/>
          </a:prstGeom>
        </p:spPr>
      </p:pic>
    </p:spTree>
    <p:extLst>
      <p:ext uri="{BB962C8B-B14F-4D97-AF65-F5344CB8AC3E}">
        <p14:creationId xmlns:p14="http://schemas.microsoft.com/office/powerpoint/2010/main" val="292508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9EB2F281-B2F4-4C3F-AF21-7B1A5674D033}"/>
              </a:ext>
            </a:extLst>
          </p:cNvPr>
          <p:cNvSpPr>
            <a:spLocks noGrp="1"/>
          </p:cNvSpPr>
          <p:nvPr>
            <p:ph type="sldNum" sz="quarter" idx="10"/>
          </p:nvPr>
        </p:nvSpPr>
        <p:spPr/>
        <p:txBody>
          <a:bodyPr/>
          <a:lstStyle/>
          <a:p>
            <a:fld id="{B3C66777-559C-41C4-AEA7-7444B2570E23}" type="slidenum">
              <a:rPr lang="hr-HR" smtClean="0"/>
              <a:t>27</a:t>
            </a:fld>
            <a:endParaRPr lang="hr-HR"/>
          </a:p>
        </p:txBody>
      </p:sp>
      <p:pic>
        <p:nvPicPr>
          <p:cNvPr id="8" name="Slika 7">
            <a:extLst>
              <a:ext uri="{FF2B5EF4-FFF2-40B4-BE49-F238E27FC236}">
                <a16:creationId xmlns:a16="http://schemas.microsoft.com/office/drawing/2014/main" id="{9BCDCD54-061A-4884-B127-F6EBA420923C}"/>
              </a:ext>
            </a:extLst>
          </p:cNvPr>
          <p:cNvPicPr>
            <a:picLocks noChangeAspect="1"/>
          </p:cNvPicPr>
          <p:nvPr/>
        </p:nvPicPr>
        <p:blipFill>
          <a:blip r:embed="rId3"/>
          <a:stretch>
            <a:fillRect/>
          </a:stretch>
        </p:blipFill>
        <p:spPr>
          <a:xfrm>
            <a:off x="1158493" y="180000"/>
            <a:ext cx="6199200" cy="1408909"/>
          </a:xfrm>
          <a:prstGeom prst="rect">
            <a:avLst/>
          </a:prstGeom>
        </p:spPr>
      </p:pic>
      <p:sp>
        <p:nvSpPr>
          <p:cNvPr id="10" name="Rezervirano mjesto sadržaja 7">
            <a:extLst>
              <a:ext uri="{FF2B5EF4-FFF2-40B4-BE49-F238E27FC236}">
                <a16:creationId xmlns:a16="http://schemas.microsoft.com/office/drawing/2014/main" id="{14A24DCE-614B-4E94-A0D8-83F443DAB591}"/>
              </a:ext>
            </a:extLst>
          </p:cNvPr>
          <p:cNvSpPr txBox="1">
            <a:spLocks/>
          </p:cNvSpPr>
          <p:nvPr/>
        </p:nvSpPr>
        <p:spPr bwMode="auto">
          <a:xfrm>
            <a:off x="719137" y="1683903"/>
            <a:ext cx="7862888" cy="293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r>
              <a:rPr lang="en-US" sz="1400" kern="0" dirty="0">
                <a:solidFill>
                  <a:srgbClr val="424242"/>
                </a:solidFill>
              </a:rPr>
              <a:t>The private sector has already felt the positive effects of the euro on financing conditions:</a:t>
            </a:r>
          </a:p>
          <a:p>
            <a:pPr marR="0" lvl="0" algn="l" defTabSz="914400" rtl="0" eaLnBrk="1" fontAlgn="base" latinLnBrk="0" hangingPunct="1">
              <a:lnSpc>
                <a:spcPct val="114000"/>
              </a:lnSpc>
              <a:spcBef>
                <a:spcPts val="800"/>
              </a:spcBef>
              <a:spcAft>
                <a:spcPct val="0"/>
              </a:spcAft>
              <a:buClrTx/>
              <a:buSzTx/>
              <a:tabLst/>
              <a:defRPr/>
            </a:pPr>
            <a:endParaRPr kumimoji="0" lang="en-US" sz="1400" b="0" i="0" u="none" strike="noStrike" kern="0" cap="none" spc="0" normalizeH="0" baseline="0" noProof="0" dirty="0">
              <a:ln>
                <a:noFill/>
              </a:ln>
              <a:solidFill>
                <a:srgbClr val="424242"/>
              </a:solidFill>
              <a:effectLst/>
              <a:uLnTx/>
              <a:uFillTx/>
              <a:latin typeface="Arial" panose="020B0604020202020204"/>
            </a:endParaRPr>
          </a:p>
          <a:p>
            <a:pPr marR="0" lvl="0" algn="l" defTabSz="914400" rtl="0" eaLnBrk="1" fontAlgn="base" latinLnBrk="0" hangingPunct="1">
              <a:lnSpc>
                <a:spcPct val="114000"/>
              </a:lnSpc>
              <a:spcBef>
                <a:spcPts val="800"/>
              </a:spcBef>
              <a:spcAft>
                <a:spcPct val="0"/>
              </a:spcAft>
              <a:buClrTx/>
              <a:buSzTx/>
              <a:tabLst/>
              <a:defRPr/>
            </a:pPr>
            <a:endParaRPr kumimoji="0" lang="en-GB" sz="1400" b="0" i="0" u="none" strike="noStrike" kern="0" cap="none" spc="0" normalizeH="0" baseline="0" noProof="0" dirty="0">
              <a:ln>
                <a:noFill/>
              </a:ln>
              <a:solidFill>
                <a:srgbClr val="424242"/>
              </a:solidFill>
              <a:effectLst/>
              <a:uLnTx/>
              <a:uFillTx/>
              <a:latin typeface="Arial" panose="020B0604020202020204"/>
            </a:endParaRP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endParaRPr lang="en-GB" sz="1400" kern="0" dirty="0">
              <a:solidFill>
                <a:srgbClr val="424242"/>
              </a:solidFill>
              <a:latin typeface="Arial" panose="020B0604020202020204"/>
            </a:endParaRPr>
          </a:p>
          <a:p>
            <a:pPr marL="285750" marR="0" lvl="0" indent="-285750" algn="l" defTabSz="914400" rtl="0" eaLnBrk="1" fontAlgn="base" latinLnBrk="0" hangingPunct="1">
              <a:lnSpc>
                <a:spcPct val="114000"/>
              </a:lnSpc>
              <a:spcBef>
                <a:spcPts val="800"/>
              </a:spcBef>
              <a:spcAft>
                <a:spcPct val="0"/>
              </a:spcAft>
              <a:buClrTx/>
              <a:buSzTx/>
              <a:buFont typeface="Wingdings" panose="05000000000000000000" pitchFamily="2" charset="2"/>
              <a:buChar char="§"/>
              <a:tabLst/>
              <a:defRPr/>
            </a:pPr>
            <a:endParaRPr kumimoji="0" lang="en-GB" sz="1400" b="0" i="0" u="none" strike="noStrike" kern="0" cap="none" spc="0" normalizeH="0" baseline="0" noProof="0" dirty="0">
              <a:ln>
                <a:noFill/>
              </a:ln>
              <a:solidFill>
                <a:srgbClr val="424242"/>
              </a:solidFill>
              <a:effectLst/>
              <a:uLnTx/>
              <a:uFillTx/>
              <a:latin typeface="Arial" panose="020B0604020202020204"/>
            </a:endParaRPr>
          </a:p>
          <a:p>
            <a:pPr marL="0" marR="0" lvl="0" indent="0" algn="l" defTabSz="914400" rtl="0" eaLnBrk="1" fontAlgn="base" latinLnBrk="0" hangingPunct="1">
              <a:lnSpc>
                <a:spcPct val="114000"/>
              </a:lnSpc>
              <a:spcBef>
                <a:spcPts val="800"/>
              </a:spcBef>
              <a:spcAft>
                <a:spcPct val="0"/>
              </a:spcAft>
              <a:buClrTx/>
              <a:buSzTx/>
              <a:buFontTx/>
              <a:buNone/>
              <a:tabLst/>
              <a:defRPr/>
            </a:pPr>
            <a:endParaRPr kumimoji="0" lang="en-GB" sz="1500" b="0" i="0" u="none" strike="noStrike" kern="0" cap="none" spc="0" normalizeH="0" baseline="0" noProof="0" dirty="0">
              <a:ln>
                <a:noFill/>
              </a:ln>
              <a:solidFill>
                <a:srgbClr val="424242"/>
              </a:solidFill>
              <a:effectLst/>
              <a:uLnTx/>
              <a:uFillTx/>
              <a:latin typeface="Arial" panose="020B0604020202020204"/>
            </a:endParaRPr>
          </a:p>
        </p:txBody>
      </p:sp>
      <p:sp>
        <p:nvSpPr>
          <p:cNvPr id="11" name="TekstniOkvir 10">
            <a:extLst>
              <a:ext uri="{FF2B5EF4-FFF2-40B4-BE49-F238E27FC236}">
                <a16:creationId xmlns:a16="http://schemas.microsoft.com/office/drawing/2014/main" id="{40B7113E-F3D5-42DE-A380-895DEF4788E9}"/>
              </a:ext>
            </a:extLst>
          </p:cNvPr>
          <p:cNvSpPr txBox="1"/>
          <p:nvPr/>
        </p:nvSpPr>
        <p:spPr>
          <a:xfrm>
            <a:off x="4802025" y="4404260"/>
            <a:ext cx="1369793" cy="215444"/>
          </a:xfrm>
          <a:prstGeom prst="rect">
            <a:avLst/>
          </a:prstGeom>
          <a:noFill/>
        </p:spPr>
        <p:txBody>
          <a:bodyPr wrap="square" rtlCol="0">
            <a:spAutoFit/>
          </a:bodyPr>
          <a:lstStyle/>
          <a:p>
            <a:r>
              <a:rPr lang="en-US" sz="800" dirty="0"/>
              <a:t>Source: </a:t>
            </a:r>
            <a:r>
              <a:rPr lang="hr-HR" sz="800" dirty="0" err="1"/>
              <a:t>ECB</a:t>
            </a:r>
            <a:r>
              <a:rPr lang="hr-HR" sz="800" dirty="0"/>
              <a:t> </a:t>
            </a:r>
            <a:r>
              <a:rPr lang="hr-HR" sz="800" dirty="0" err="1"/>
              <a:t>SDW</a:t>
            </a:r>
            <a:endParaRPr lang="en-US" sz="800" dirty="0"/>
          </a:p>
        </p:txBody>
      </p:sp>
      <p:pic>
        <p:nvPicPr>
          <p:cNvPr id="3" name="Slika 2">
            <a:extLst>
              <a:ext uri="{FF2B5EF4-FFF2-40B4-BE49-F238E27FC236}">
                <a16:creationId xmlns:a16="http://schemas.microsoft.com/office/drawing/2014/main" id="{A76AE43F-8EC7-46D1-9985-3C3C82AFD25E}"/>
              </a:ext>
            </a:extLst>
          </p:cNvPr>
          <p:cNvPicPr>
            <a:picLocks noChangeAspect="1"/>
          </p:cNvPicPr>
          <p:nvPr/>
        </p:nvPicPr>
        <p:blipFill>
          <a:blip r:embed="rId4"/>
          <a:stretch>
            <a:fillRect/>
          </a:stretch>
        </p:blipFill>
        <p:spPr>
          <a:xfrm>
            <a:off x="870581" y="2040751"/>
            <a:ext cx="3780000" cy="2385773"/>
          </a:xfrm>
          <a:prstGeom prst="rect">
            <a:avLst/>
          </a:prstGeom>
        </p:spPr>
      </p:pic>
      <p:sp>
        <p:nvSpPr>
          <p:cNvPr id="13" name="TekstniOkvir 12">
            <a:extLst>
              <a:ext uri="{FF2B5EF4-FFF2-40B4-BE49-F238E27FC236}">
                <a16:creationId xmlns:a16="http://schemas.microsoft.com/office/drawing/2014/main" id="{D8E386B5-7E75-46EA-B7E2-776055268B11}"/>
              </a:ext>
            </a:extLst>
          </p:cNvPr>
          <p:cNvSpPr txBox="1"/>
          <p:nvPr/>
        </p:nvSpPr>
        <p:spPr>
          <a:xfrm>
            <a:off x="870581" y="4415392"/>
            <a:ext cx="1369793" cy="215444"/>
          </a:xfrm>
          <a:prstGeom prst="rect">
            <a:avLst/>
          </a:prstGeom>
          <a:noFill/>
        </p:spPr>
        <p:txBody>
          <a:bodyPr wrap="square" rtlCol="0">
            <a:spAutoFit/>
          </a:bodyPr>
          <a:lstStyle/>
          <a:p>
            <a:r>
              <a:rPr lang="en-US" sz="800" dirty="0"/>
              <a:t>Source: </a:t>
            </a:r>
            <a:r>
              <a:rPr lang="hr-HR" sz="800" dirty="0" err="1"/>
              <a:t>ECB</a:t>
            </a:r>
            <a:r>
              <a:rPr lang="hr-HR" sz="800" dirty="0"/>
              <a:t> </a:t>
            </a:r>
            <a:r>
              <a:rPr lang="hr-HR" sz="800" dirty="0" err="1"/>
              <a:t>SDW</a:t>
            </a:r>
            <a:endParaRPr lang="en-US" sz="800" dirty="0"/>
          </a:p>
        </p:txBody>
      </p:sp>
      <p:pic>
        <p:nvPicPr>
          <p:cNvPr id="5" name="Slika 4">
            <a:extLst>
              <a:ext uri="{FF2B5EF4-FFF2-40B4-BE49-F238E27FC236}">
                <a16:creationId xmlns:a16="http://schemas.microsoft.com/office/drawing/2014/main" id="{4FDBB0B2-10F6-4CDF-AC4F-46A8C29B1E7D}"/>
              </a:ext>
            </a:extLst>
          </p:cNvPr>
          <p:cNvPicPr>
            <a:picLocks noChangeAspect="1"/>
          </p:cNvPicPr>
          <p:nvPr/>
        </p:nvPicPr>
        <p:blipFill>
          <a:blip r:embed="rId5"/>
          <a:stretch>
            <a:fillRect/>
          </a:stretch>
        </p:blipFill>
        <p:spPr>
          <a:xfrm>
            <a:off x="4802025" y="2040751"/>
            <a:ext cx="3780000" cy="2385773"/>
          </a:xfrm>
          <a:prstGeom prst="rect">
            <a:avLst/>
          </a:prstGeom>
        </p:spPr>
      </p:pic>
    </p:spTree>
    <p:extLst>
      <p:ext uri="{BB962C8B-B14F-4D97-AF65-F5344CB8AC3E}">
        <p14:creationId xmlns:p14="http://schemas.microsoft.com/office/powerpoint/2010/main" val="3565176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CFE0F8-5DA6-42D0-B12F-CAF997DDF39C}"/>
              </a:ext>
            </a:extLst>
          </p:cNvPr>
          <p:cNvSpPr>
            <a:spLocks noGrp="1"/>
          </p:cNvSpPr>
          <p:nvPr>
            <p:ph type="title"/>
          </p:nvPr>
        </p:nvSpPr>
        <p:spPr>
          <a:xfrm>
            <a:off x="719138" y="658321"/>
            <a:ext cx="7700962" cy="321627"/>
          </a:xfrm>
        </p:spPr>
        <p:txBody>
          <a:bodyPr/>
          <a:lstStyle/>
          <a:p>
            <a:r>
              <a:rPr lang="en-US" dirty="0"/>
              <a:t>Public support for euro</a:t>
            </a:r>
            <a:r>
              <a:rPr lang="hr-HR" dirty="0"/>
              <a:t> </a:t>
            </a:r>
            <a:r>
              <a:rPr lang="hr-HR" dirty="0" err="1"/>
              <a:t>adoption</a:t>
            </a:r>
            <a:r>
              <a:rPr lang="en-US" dirty="0"/>
              <a:t> in Croatia</a:t>
            </a:r>
          </a:p>
        </p:txBody>
      </p:sp>
      <p:sp>
        <p:nvSpPr>
          <p:cNvPr id="3" name="Rezervirano mjesto sadržaja 2">
            <a:extLst>
              <a:ext uri="{FF2B5EF4-FFF2-40B4-BE49-F238E27FC236}">
                <a16:creationId xmlns:a16="http://schemas.microsoft.com/office/drawing/2014/main" id="{B5CA0F20-DF7D-4442-882B-C1AE90F48BF5}"/>
              </a:ext>
            </a:extLst>
          </p:cNvPr>
          <p:cNvSpPr>
            <a:spLocks noGrp="1"/>
          </p:cNvSpPr>
          <p:nvPr>
            <p:ph idx="1"/>
          </p:nvPr>
        </p:nvSpPr>
        <p:spPr>
          <a:xfrm>
            <a:off x="719138" y="1440000"/>
            <a:ext cx="3708000" cy="491272"/>
          </a:xfrm>
        </p:spPr>
        <p:txBody>
          <a:bodyPr>
            <a:normAutofit/>
          </a:bodyPr>
          <a:lstStyle/>
          <a:p>
            <a:pPr algn="ctr"/>
            <a:r>
              <a:rPr lang="en-US" sz="1200" b="1" dirty="0"/>
              <a:t>The level of support was relatively high before the adoption of the euro ...</a:t>
            </a:r>
          </a:p>
        </p:txBody>
      </p:sp>
      <p:sp>
        <p:nvSpPr>
          <p:cNvPr id="4" name="Rezervirano mjesto broja slajda 3">
            <a:extLst>
              <a:ext uri="{FF2B5EF4-FFF2-40B4-BE49-F238E27FC236}">
                <a16:creationId xmlns:a16="http://schemas.microsoft.com/office/drawing/2014/main" id="{EE7BAB4B-A67E-4FCD-98AE-7054B5F77278}"/>
              </a:ext>
            </a:extLst>
          </p:cNvPr>
          <p:cNvSpPr>
            <a:spLocks noGrp="1"/>
          </p:cNvSpPr>
          <p:nvPr>
            <p:ph type="sldNum" sz="quarter" idx="10"/>
          </p:nvPr>
        </p:nvSpPr>
        <p:spPr/>
        <p:txBody>
          <a:bodyPr/>
          <a:lstStyle/>
          <a:p>
            <a:fld id="{B3C66777-559C-41C4-AEA7-7444B2570E23}" type="slidenum">
              <a:rPr lang="hr-HR" smtClean="0"/>
              <a:t>28</a:t>
            </a:fld>
            <a:endParaRPr lang="hr-HR"/>
          </a:p>
        </p:txBody>
      </p:sp>
      <p:pic>
        <p:nvPicPr>
          <p:cNvPr id="7" name="Slika 6">
            <a:extLst>
              <a:ext uri="{FF2B5EF4-FFF2-40B4-BE49-F238E27FC236}">
                <a16:creationId xmlns:a16="http://schemas.microsoft.com/office/drawing/2014/main" id="{57ABF4D1-5B64-48A6-80A2-C4926F985A73}"/>
              </a:ext>
            </a:extLst>
          </p:cNvPr>
          <p:cNvPicPr>
            <a:picLocks noChangeAspect="1"/>
          </p:cNvPicPr>
          <p:nvPr/>
        </p:nvPicPr>
        <p:blipFill>
          <a:blip r:embed="rId3"/>
          <a:stretch>
            <a:fillRect/>
          </a:stretch>
        </p:blipFill>
        <p:spPr>
          <a:xfrm>
            <a:off x="719138" y="1931272"/>
            <a:ext cx="3708000" cy="2426329"/>
          </a:xfrm>
          <a:prstGeom prst="rect">
            <a:avLst/>
          </a:prstGeom>
        </p:spPr>
      </p:pic>
      <p:sp>
        <p:nvSpPr>
          <p:cNvPr id="8" name="TekstniOkvir 7">
            <a:extLst>
              <a:ext uri="{FF2B5EF4-FFF2-40B4-BE49-F238E27FC236}">
                <a16:creationId xmlns:a16="http://schemas.microsoft.com/office/drawing/2014/main" id="{36C4D535-0657-4A85-835E-82052E50F9FA}"/>
              </a:ext>
            </a:extLst>
          </p:cNvPr>
          <p:cNvSpPr txBox="1"/>
          <p:nvPr/>
        </p:nvSpPr>
        <p:spPr>
          <a:xfrm>
            <a:off x="719138" y="4357601"/>
            <a:ext cx="1369793" cy="215444"/>
          </a:xfrm>
          <a:prstGeom prst="rect">
            <a:avLst/>
          </a:prstGeom>
          <a:noFill/>
        </p:spPr>
        <p:txBody>
          <a:bodyPr wrap="square" rtlCol="0">
            <a:spAutoFit/>
          </a:bodyPr>
          <a:lstStyle/>
          <a:p>
            <a:r>
              <a:rPr lang="en-US" sz="800" dirty="0"/>
              <a:t>Source: </a:t>
            </a:r>
            <a:r>
              <a:rPr lang="hr-HR" sz="800" dirty="0" err="1"/>
              <a:t>Eurobarometer</a:t>
            </a:r>
            <a:endParaRPr lang="en-US" sz="800" dirty="0"/>
          </a:p>
        </p:txBody>
      </p:sp>
      <p:sp>
        <p:nvSpPr>
          <p:cNvPr id="9" name="Rezervirano mjesto sadržaja 2">
            <a:extLst>
              <a:ext uri="{FF2B5EF4-FFF2-40B4-BE49-F238E27FC236}">
                <a16:creationId xmlns:a16="http://schemas.microsoft.com/office/drawing/2014/main" id="{3CB93A97-D36E-497A-BD70-0534A04FB228}"/>
              </a:ext>
            </a:extLst>
          </p:cNvPr>
          <p:cNvSpPr txBox="1">
            <a:spLocks/>
          </p:cNvSpPr>
          <p:nvPr/>
        </p:nvSpPr>
        <p:spPr bwMode="auto">
          <a:xfrm>
            <a:off x="5004000" y="1440000"/>
            <a:ext cx="3708000" cy="49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rtl="0" eaLnBrk="1" fontAlgn="base" hangingPunct="1">
              <a:lnSpc>
                <a:spcPct val="114000"/>
              </a:lnSpc>
              <a:spcBef>
                <a:spcPts val="800"/>
              </a:spcBef>
              <a:spcAft>
                <a:spcPct val="0"/>
              </a:spcAft>
              <a:defRPr sz="1500">
                <a:solidFill>
                  <a:schemeClr val="tx2"/>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2"/>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2"/>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2"/>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2"/>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algn="ctr" defTabSz="914400"/>
            <a:r>
              <a:rPr lang="en-US" sz="1200" b="1" kern="0" dirty="0"/>
              <a:t>... and has increased further following the successful changeover</a:t>
            </a:r>
          </a:p>
        </p:txBody>
      </p:sp>
      <p:sp>
        <p:nvSpPr>
          <p:cNvPr id="11" name="TekstniOkvir 10">
            <a:extLst>
              <a:ext uri="{FF2B5EF4-FFF2-40B4-BE49-F238E27FC236}">
                <a16:creationId xmlns:a16="http://schemas.microsoft.com/office/drawing/2014/main" id="{29285571-4B4F-4C8B-A3C1-97C05C6D7F79}"/>
              </a:ext>
            </a:extLst>
          </p:cNvPr>
          <p:cNvSpPr txBox="1"/>
          <p:nvPr/>
        </p:nvSpPr>
        <p:spPr>
          <a:xfrm>
            <a:off x="5276709" y="4357601"/>
            <a:ext cx="1369793" cy="215444"/>
          </a:xfrm>
          <a:prstGeom prst="rect">
            <a:avLst/>
          </a:prstGeom>
          <a:noFill/>
        </p:spPr>
        <p:txBody>
          <a:bodyPr wrap="square" rtlCol="0">
            <a:spAutoFit/>
          </a:bodyPr>
          <a:lstStyle/>
          <a:p>
            <a:r>
              <a:rPr lang="en-US" sz="800" dirty="0"/>
              <a:t>Source: </a:t>
            </a:r>
            <a:r>
              <a:rPr lang="hr-HR" sz="800" dirty="0" err="1"/>
              <a:t>Ipsos</a:t>
            </a:r>
            <a:endParaRPr lang="en-US" sz="800" dirty="0"/>
          </a:p>
        </p:txBody>
      </p:sp>
      <p:pic>
        <p:nvPicPr>
          <p:cNvPr id="13" name="Slika 12">
            <a:extLst>
              <a:ext uri="{FF2B5EF4-FFF2-40B4-BE49-F238E27FC236}">
                <a16:creationId xmlns:a16="http://schemas.microsoft.com/office/drawing/2014/main" id="{B78C17C7-162F-4B87-B96A-472825991E36}"/>
              </a:ext>
            </a:extLst>
          </p:cNvPr>
          <p:cNvPicPr>
            <a:picLocks noChangeAspect="1"/>
          </p:cNvPicPr>
          <p:nvPr/>
        </p:nvPicPr>
        <p:blipFill>
          <a:blip r:embed="rId4"/>
          <a:stretch>
            <a:fillRect/>
          </a:stretch>
        </p:blipFill>
        <p:spPr>
          <a:xfrm>
            <a:off x="5286304" y="1940473"/>
            <a:ext cx="3143391" cy="2426400"/>
          </a:xfrm>
          <a:prstGeom prst="rect">
            <a:avLst/>
          </a:prstGeom>
        </p:spPr>
      </p:pic>
    </p:spTree>
    <p:extLst>
      <p:ext uri="{BB962C8B-B14F-4D97-AF65-F5344CB8AC3E}">
        <p14:creationId xmlns:p14="http://schemas.microsoft.com/office/powerpoint/2010/main" val="2906597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29</a:t>
            </a:fld>
            <a:endParaRPr lang="hr-HR"/>
          </a:p>
        </p:txBody>
      </p:sp>
      <p:sp>
        <p:nvSpPr>
          <p:cNvPr id="5" name="Naslov 1">
            <a:extLst>
              <a:ext uri="{FF2B5EF4-FFF2-40B4-BE49-F238E27FC236}">
                <a16:creationId xmlns:a16="http://schemas.microsoft.com/office/drawing/2014/main" id="{339D64B9-2B8B-4E29-B0F2-A584A6BDD533}"/>
              </a:ext>
            </a:extLst>
          </p:cNvPr>
          <p:cNvSpPr>
            <a:spLocks noGrp="1"/>
          </p:cNvSpPr>
          <p:nvPr>
            <p:ph type="title"/>
          </p:nvPr>
        </p:nvSpPr>
        <p:spPr>
          <a:xfrm>
            <a:off x="719138" y="931612"/>
            <a:ext cx="7700962" cy="292388"/>
          </a:xfrm>
        </p:spPr>
        <p:txBody>
          <a:bodyPr/>
          <a:lstStyle/>
          <a:p>
            <a:r>
              <a:rPr lang="en-US" sz="2000" dirty="0"/>
              <a:t>Concluding remarks</a:t>
            </a:r>
          </a:p>
        </p:txBody>
      </p:sp>
      <p:sp>
        <p:nvSpPr>
          <p:cNvPr id="6" name="Rezervirano mjesto sadržaja 7">
            <a:extLst>
              <a:ext uri="{FF2B5EF4-FFF2-40B4-BE49-F238E27FC236}">
                <a16:creationId xmlns:a16="http://schemas.microsoft.com/office/drawing/2014/main" id="{EF0CAED3-73A4-4BEE-A0B9-6DB9E0D5C56F}"/>
              </a:ext>
            </a:extLst>
          </p:cNvPr>
          <p:cNvSpPr txBox="1">
            <a:spLocks/>
          </p:cNvSpPr>
          <p:nvPr/>
        </p:nvSpPr>
        <p:spPr bwMode="auto">
          <a:xfrm>
            <a:off x="719138" y="1440000"/>
            <a:ext cx="7414546"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indent="-285750">
              <a:buFont typeface="Arial" panose="020B0604020202020204" pitchFamily="34" charset="0"/>
              <a:buChar char="•"/>
            </a:pPr>
            <a:r>
              <a:rPr lang="en-US" sz="1200" dirty="0"/>
              <a:t>The euro adoption process has become much more demanding reflecting significant changes in the EMU’s institutional setup after the 2008-09 global financial crisis</a:t>
            </a:r>
          </a:p>
          <a:p>
            <a:pPr marL="861750" lvl="1" indent="-285750">
              <a:buFont typeface="Wingdings" panose="05000000000000000000" pitchFamily="2" charset="2"/>
              <a:buChar char="Ø"/>
            </a:pPr>
            <a:r>
              <a:rPr lang="hr-HR" sz="1200" dirty="0"/>
              <a:t>a</a:t>
            </a:r>
            <a:r>
              <a:rPr lang="en-US" sz="1200" dirty="0"/>
              <a:t>s a result, Croatia had to go through a stricter formal euro adoption process than countries in the past</a:t>
            </a:r>
          </a:p>
          <a:p>
            <a:pPr marL="285750" indent="-285750">
              <a:buFont typeface="Arial" panose="020B0604020202020204" pitchFamily="34" charset="0"/>
              <a:buChar char="•"/>
            </a:pPr>
            <a:r>
              <a:rPr lang="en-US" sz="1200" dirty="0"/>
              <a:t>Croatia’s road to the euro was made even more challenging by severe shocks that hit the country in the period 2020-2022 </a:t>
            </a:r>
          </a:p>
          <a:p>
            <a:pPr marL="861750" lvl="1" indent="-285750">
              <a:buFont typeface="Wingdings" panose="05000000000000000000" pitchFamily="2" charset="2"/>
              <a:buChar char="Ø"/>
            </a:pPr>
            <a:r>
              <a:rPr lang="en-US" sz="1100" dirty="0"/>
              <a:t>the surge in global inflation in 2021-22 jeopardized Croatia’s ability to fulfil the nominal convergence criteria, and it also added to the (incorrect) public perception that the adoption of the euro led to a sharp increase in the price level</a:t>
            </a:r>
          </a:p>
          <a:p>
            <a:pPr marL="285750" indent="-285750">
              <a:buFont typeface="Arial" panose="020B0604020202020204" pitchFamily="34" charset="0"/>
              <a:buChar char="•"/>
            </a:pPr>
            <a:r>
              <a:rPr lang="en-US" sz="1200" dirty="0"/>
              <a:t>The euro brings significant and permanent economic benefits to small EU Member States in the form of lower exposure to risks, greater resilience to crises, higher cost efficiency and more favorable access to financing</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hr-HR" sz="1400" dirty="0"/>
          </a:p>
          <a:p>
            <a:pPr lvl="1" indent="0"/>
            <a:endParaRPr lang="en-GB" sz="1400" dirty="0"/>
          </a:p>
        </p:txBody>
      </p:sp>
    </p:spTree>
    <p:extLst>
      <p:ext uri="{BB962C8B-B14F-4D97-AF65-F5344CB8AC3E}">
        <p14:creationId xmlns:p14="http://schemas.microsoft.com/office/powerpoint/2010/main" val="3815778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3</a:t>
            </a:fld>
            <a:endParaRPr lang="hr-HR"/>
          </a:p>
        </p:txBody>
      </p:sp>
      <p:sp>
        <p:nvSpPr>
          <p:cNvPr id="5" name="Rezervirano mjesto sadržaja 7">
            <a:extLst>
              <a:ext uri="{FF2B5EF4-FFF2-40B4-BE49-F238E27FC236}">
                <a16:creationId xmlns:a16="http://schemas.microsoft.com/office/drawing/2014/main" id="{E0ECA016-EB57-4EB4-A796-EF3A3458E875}"/>
              </a:ext>
            </a:extLst>
          </p:cNvPr>
          <p:cNvSpPr>
            <a:spLocks noGrp="1"/>
          </p:cNvSpPr>
          <p:nvPr>
            <p:ph idx="1"/>
          </p:nvPr>
        </p:nvSpPr>
        <p:spPr>
          <a:xfrm>
            <a:off x="719138" y="1440000"/>
            <a:ext cx="7700962" cy="3096000"/>
          </a:xfrm>
        </p:spPr>
        <p:txBody>
          <a:bodyPr>
            <a:normAutofit/>
          </a:bodyPr>
          <a:lstStyle/>
          <a:p>
            <a:pPr marL="285750" indent="-285750" algn="l">
              <a:buFont typeface="Wingdings" panose="05000000000000000000" pitchFamily="2" charset="2"/>
              <a:buChar char="§"/>
            </a:pPr>
            <a:endParaRPr lang="en-GB" dirty="0"/>
          </a:p>
          <a:p>
            <a:pPr marL="285750" indent="-285750" algn="l">
              <a:buFont typeface="Wingdings" panose="05000000000000000000" pitchFamily="2" charset="2"/>
              <a:buChar char="§"/>
            </a:pPr>
            <a:endParaRPr lang="en-GB" dirty="0"/>
          </a:p>
          <a:p>
            <a:pPr marL="285750" indent="-285750" algn="l">
              <a:buFont typeface="Wingdings" panose="05000000000000000000" pitchFamily="2" charset="2"/>
              <a:buChar char="§"/>
            </a:pPr>
            <a:endParaRPr lang="hr-HR" dirty="0">
              <a:solidFill>
                <a:srgbClr val="C00000"/>
              </a:solidFill>
            </a:endParaRPr>
          </a:p>
          <a:p>
            <a:pPr marL="285750" indent="-285750" algn="l">
              <a:buFont typeface="Wingdings" panose="05000000000000000000" pitchFamily="2" charset="2"/>
              <a:buChar char="§"/>
            </a:pPr>
            <a:r>
              <a:rPr lang="en-GB" b="1" dirty="0">
                <a:solidFill>
                  <a:srgbClr val="C00000"/>
                </a:solidFill>
              </a:rPr>
              <a:t>The euro adoption process – then and now</a:t>
            </a:r>
          </a:p>
        </p:txBody>
      </p:sp>
    </p:spTree>
    <p:extLst>
      <p:ext uri="{BB962C8B-B14F-4D97-AF65-F5344CB8AC3E}">
        <p14:creationId xmlns:p14="http://schemas.microsoft.com/office/powerpoint/2010/main" val="1250225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30</a:t>
            </a:fld>
            <a:endParaRPr lang="hr-HR"/>
          </a:p>
        </p:txBody>
      </p:sp>
      <p:sp>
        <p:nvSpPr>
          <p:cNvPr id="5" name="Naslov 4">
            <a:extLst>
              <a:ext uri="{FF2B5EF4-FFF2-40B4-BE49-F238E27FC236}">
                <a16:creationId xmlns:a16="http://schemas.microsoft.com/office/drawing/2014/main" id="{3F816877-80BB-4802-8378-E173D3F8813A}"/>
              </a:ext>
            </a:extLst>
          </p:cNvPr>
          <p:cNvSpPr>
            <a:spLocks noGrp="1"/>
          </p:cNvSpPr>
          <p:nvPr>
            <p:ph type="title"/>
          </p:nvPr>
        </p:nvSpPr>
        <p:spPr>
          <a:xfrm>
            <a:off x="599206" y="2571750"/>
            <a:ext cx="2686919" cy="350865"/>
          </a:xfrm>
        </p:spPr>
        <p:txBody>
          <a:bodyPr/>
          <a:lstStyle/>
          <a:p>
            <a:r>
              <a:rPr lang="en-US" sz="2400" dirty="0"/>
              <a:t>Thank you for your attention!</a:t>
            </a:r>
          </a:p>
        </p:txBody>
      </p:sp>
      <p:pic>
        <p:nvPicPr>
          <p:cNvPr id="7" name="Rezervirano mjesto sadržaja 6">
            <a:extLst>
              <a:ext uri="{FF2B5EF4-FFF2-40B4-BE49-F238E27FC236}">
                <a16:creationId xmlns:a16="http://schemas.microsoft.com/office/drawing/2014/main" id="{0B608B9C-3A57-4F7A-8445-60C9D4E5B5EC}"/>
              </a:ext>
            </a:extLst>
          </p:cNvPr>
          <p:cNvPicPr>
            <a:picLocks noGrp="1" noChangeAspect="1"/>
          </p:cNvPicPr>
          <p:nvPr>
            <p:ph idx="1"/>
          </p:nvPr>
        </p:nvPicPr>
        <p:blipFill>
          <a:blip r:embed="rId2"/>
          <a:stretch>
            <a:fillRect/>
          </a:stretch>
        </p:blipFill>
        <p:spPr>
          <a:xfrm>
            <a:off x="3496667" y="1374802"/>
            <a:ext cx="5503333" cy="3095625"/>
          </a:xfrm>
        </p:spPr>
      </p:pic>
    </p:spTree>
    <p:extLst>
      <p:ext uri="{BB962C8B-B14F-4D97-AF65-F5344CB8AC3E}">
        <p14:creationId xmlns:p14="http://schemas.microsoft.com/office/powerpoint/2010/main" val="192684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4</a:t>
            </a:fld>
            <a:endParaRPr lang="hr-HR"/>
          </a:p>
        </p:txBody>
      </p:sp>
      <p:sp>
        <p:nvSpPr>
          <p:cNvPr id="5" name="Naslov 1">
            <a:extLst>
              <a:ext uri="{FF2B5EF4-FFF2-40B4-BE49-F238E27FC236}">
                <a16:creationId xmlns:a16="http://schemas.microsoft.com/office/drawing/2014/main" id="{E027F931-6A7F-4D12-B894-273CF5E0A2E8}"/>
              </a:ext>
            </a:extLst>
          </p:cNvPr>
          <p:cNvSpPr>
            <a:spLocks noGrp="1"/>
          </p:cNvSpPr>
          <p:nvPr>
            <p:ph type="title"/>
          </p:nvPr>
        </p:nvSpPr>
        <p:spPr>
          <a:xfrm>
            <a:off x="719138" y="607500"/>
            <a:ext cx="7157312" cy="321627"/>
          </a:xfrm>
        </p:spPr>
        <p:txBody>
          <a:bodyPr/>
          <a:lstStyle/>
          <a:p>
            <a:r>
              <a:rPr lang="en-US" dirty="0"/>
              <a:t>Until 2008, the path towards the euro was fairly simple</a:t>
            </a:r>
          </a:p>
        </p:txBody>
      </p:sp>
      <p:sp>
        <p:nvSpPr>
          <p:cNvPr id="6" name="Rezervirano mjesto sadržaja 7">
            <a:extLst>
              <a:ext uri="{FF2B5EF4-FFF2-40B4-BE49-F238E27FC236}">
                <a16:creationId xmlns:a16="http://schemas.microsoft.com/office/drawing/2014/main" id="{B1808679-B0B4-40B8-A323-FAFE34D2B03D}"/>
              </a:ext>
            </a:extLst>
          </p:cNvPr>
          <p:cNvSpPr txBox="1">
            <a:spLocks/>
          </p:cNvSpPr>
          <p:nvPr/>
        </p:nvSpPr>
        <p:spPr bwMode="auto">
          <a:xfrm>
            <a:off x="719138" y="1440000"/>
            <a:ext cx="7005965"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fontScale="92500"/>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indent="-285750">
              <a:buFont typeface="Wingdings" panose="05000000000000000000" pitchFamily="2" charset="2"/>
              <a:buChar char="§"/>
            </a:pPr>
            <a:r>
              <a:rPr lang="en-US" sz="1400" dirty="0"/>
              <a:t>EU Member States interested in joining the euro area only had to fulfil the </a:t>
            </a:r>
            <a:r>
              <a:rPr lang="en-US" sz="1400" u="sng" dirty="0"/>
              <a:t>nominal convergence criteria</a:t>
            </a:r>
            <a:r>
              <a:rPr lang="en-US" sz="1400" dirty="0"/>
              <a:t> (the Maastricht criteria) ...</a:t>
            </a:r>
          </a:p>
          <a:p>
            <a:pPr marL="861750" lvl="1" indent="-285750">
              <a:buFont typeface="Wingdings" panose="05000000000000000000" pitchFamily="2" charset="2"/>
              <a:buChar char="Ø"/>
            </a:pPr>
            <a:r>
              <a:rPr lang="en-US" sz="1200" dirty="0"/>
              <a:t>price stability</a:t>
            </a:r>
          </a:p>
          <a:p>
            <a:pPr marL="861750" lvl="1" indent="-285750">
              <a:buFont typeface="Wingdings" panose="05000000000000000000" pitchFamily="2" charset="2"/>
              <a:buChar char="Ø"/>
            </a:pPr>
            <a:r>
              <a:rPr lang="en-US" sz="1200" dirty="0"/>
              <a:t>stable and sound public finances</a:t>
            </a:r>
          </a:p>
          <a:p>
            <a:pPr marL="861750" lvl="1" indent="-285750">
              <a:buFont typeface="Wingdings" panose="05000000000000000000" pitchFamily="2" charset="2"/>
              <a:buChar char="Ø"/>
            </a:pPr>
            <a:r>
              <a:rPr lang="en-US" sz="1200" dirty="0"/>
              <a:t>exchange rate stability (during the two-year participation in ERM II)</a:t>
            </a:r>
          </a:p>
          <a:p>
            <a:pPr marL="861750" lvl="1" indent="-285750">
              <a:buFont typeface="Wingdings" panose="05000000000000000000" pitchFamily="2" charset="2"/>
              <a:buChar char="Ø"/>
            </a:pPr>
            <a:r>
              <a:rPr lang="en-US" sz="1200" dirty="0"/>
              <a:t>convergence of long-term interest rates</a:t>
            </a:r>
          </a:p>
          <a:p>
            <a:pPr marL="285750" indent="-285750">
              <a:buFont typeface="Wingdings" panose="05000000000000000000" pitchFamily="2" charset="2"/>
              <a:buChar char="§"/>
            </a:pPr>
            <a:r>
              <a:rPr lang="en-US" sz="1400" dirty="0"/>
              <a:t>... and achieve the required degree of </a:t>
            </a:r>
            <a:r>
              <a:rPr lang="en-US" sz="1400" u="sng" dirty="0"/>
              <a:t>legal convergence</a:t>
            </a:r>
          </a:p>
          <a:p>
            <a:pPr marL="861750" lvl="1" indent="-285750">
              <a:buFont typeface="Wingdings" panose="05000000000000000000" pitchFamily="2" charset="2"/>
              <a:buChar char="Ø"/>
            </a:pPr>
            <a:r>
              <a:rPr lang="en-US" sz="1200" dirty="0"/>
              <a:t>central bank independence</a:t>
            </a:r>
          </a:p>
          <a:p>
            <a:pPr marL="861750" lvl="1" indent="-285750">
              <a:buFont typeface="Wingdings" panose="05000000000000000000" pitchFamily="2" charset="2"/>
              <a:buChar char="Ø"/>
            </a:pPr>
            <a:r>
              <a:rPr lang="en-US" sz="1200" dirty="0"/>
              <a:t>prohibition of monetary financing and privileged access of the public sector to financial institutions </a:t>
            </a:r>
          </a:p>
          <a:p>
            <a:pPr marL="285750" indent="-285750">
              <a:buFont typeface="Wingdings" panose="05000000000000000000" pitchFamily="2" charset="2"/>
              <a:buChar char="§"/>
            </a:pPr>
            <a:r>
              <a:rPr lang="en-US" sz="1400" dirty="0"/>
              <a:t>There were </a:t>
            </a:r>
            <a:r>
              <a:rPr lang="en-US" sz="1400" u="sng" dirty="0"/>
              <a:t>no preconditions for joining ERM II</a:t>
            </a:r>
          </a:p>
          <a:p>
            <a:pPr marL="861750" lvl="1" indent="-285750">
              <a:buFont typeface="Wingdings" panose="05000000000000000000" pitchFamily="2" charset="2"/>
              <a:buChar char="Ø"/>
            </a:pPr>
            <a:r>
              <a:rPr lang="en-US" sz="1200" dirty="0"/>
              <a:t>new EU Member States that were willing to launch the euro adoption process were allowed to start participating in ERM II soon after they joined the EU in May 2004 </a:t>
            </a:r>
          </a:p>
          <a:p>
            <a:pPr marL="285750" indent="-285750">
              <a:buFont typeface="Wingdings" panose="05000000000000000000" pitchFamily="2" charset="2"/>
              <a:buChar char="§"/>
            </a:pPr>
            <a:endParaRPr lang="en-GB" sz="1400" dirty="0"/>
          </a:p>
          <a:p>
            <a:pPr marL="861750" lvl="1" indent="-285750">
              <a:buFont typeface="Wingdings" panose="05000000000000000000" pitchFamily="2" charset="2"/>
              <a:buChar char="§"/>
            </a:pPr>
            <a:endParaRPr lang="en-GB" sz="1400" dirty="0"/>
          </a:p>
          <a:p>
            <a:pPr marL="861750" lvl="1" indent="-285750">
              <a:buFont typeface="Wingdings" panose="05000000000000000000" pitchFamily="2" charset="2"/>
              <a:buChar char="§"/>
            </a:pPr>
            <a:endParaRPr lang="en-GB" sz="1400" dirty="0"/>
          </a:p>
          <a:p>
            <a:pPr marL="285750" indent="-285750">
              <a:buFont typeface="Wingdings" panose="05000000000000000000" pitchFamily="2" charset="2"/>
              <a:buChar char="§"/>
            </a:pPr>
            <a:endParaRPr lang="en-GB" sz="1200" dirty="0"/>
          </a:p>
        </p:txBody>
      </p:sp>
    </p:spTree>
    <p:extLst>
      <p:ext uri="{BB962C8B-B14F-4D97-AF65-F5344CB8AC3E}">
        <p14:creationId xmlns:p14="http://schemas.microsoft.com/office/powerpoint/2010/main" val="1090451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5</a:t>
            </a:fld>
            <a:endParaRPr lang="hr-HR"/>
          </a:p>
        </p:txBody>
      </p:sp>
      <p:sp>
        <p:nvSpPr>
          <p:cNvPr id="5" name="Naslov 2">
            <a:extLst>
              <a:ext uri="{FF2B5EF4-FFF2-40B4-BE49-F238E27FC236}">
                <a16:creationId xmlns:a16="http://schemas.microsoft.com/office/drawing/2014/main" id="{59FEE8CC-71E8-4EA0-B7D9-10FA94C969DC}"/>
              </a:ext>
            </a:extLst>
          </p:cNvPr>
          <p:cNvSpPr>
            <a:spLocks noGrp="1"/>
          </p:cNvSpPr>
          <p:nvPr>
            <p:ph type="title"/>
          </p:nvPr>
        </p:nvSpPr>
        <p:spPr>
          <a:xfrm>
            <a:off x="719138" y="751852"/>
            <a:ext cx="6329362" cy="292388"/>
          </a:xfrm>
        </p:spPr>
        <p:txBody>
          <a:bodyPr/>
          <a:lstStyle/>
          <a:p>
            <a:r>
              <a:rPr lang="en-GB" sz="2000" dirty="0">
                <a:solidFill>
                  <a:srgbClr val="C00000"/>
                </a:solidFill>
              </a:rPr>
              <a:t>The euro adoption process - </a:t>
            </a:r>
            <a:r>
              <a:rPr lang="en-GB" sz="2000" b="1" u="sng" dirty="0">
                <a:solidFill>
                  <a:srgbClr val="C00000"/>
                </a:solidFill>
              </a:rPr>
              <a:t>then</a:t>
            </a:r>
            <a:endParaRPr lang="en-GB" sz="1400" b="1" u="sng" dirty="0">
              <a:solidFill>
                <a:schemeClr val="tx1"/>
              </a:solidFill>
            </a:endParaRPr>
          </a:p>
        </p:txBody>
      </p:sp>
      <p:pic>
        <p:nvPicPr>
          <p:cNvPr id="4" name="Slika 3">
            <a:extLst>
              <a:ext uri="{FF2B5EF4-FFF2-40B4-BE49-F238E27FC236}">
                <a16:creationId xmlns:a16="http://schemas.microsoft.com/office/drawing/2014/main" id="{181AD734-E213-4E63-A539-B4933B139221}"/>
              </a:ext>
            </a:extLst>
          </p:cNvPr>
          <p:cNvPicPr>
            <a:picLocks noChangeAspect="1"/>
          </p:cNvPicPr>
          <p:nvPr/>
        </p:nvPicPr>
        <p:blipFill>
          <a:blip r:embed="rId2"/>
          <a:stretch>
            <a:fillRect/>
          </a:stretch>
        </p:blipFill>
        <p:spPr>
          <a:xfrm>
            <a:off x="719138" y="1230275"/>
            <a:ext cx="7200000" cy="2835349"/>
          </a:xfrm>
          <a:prstGeom prst="rect">
            <a:avLst/>
          </a:prstGeom>
        </p:spPr>
      </p:pic>
    </p:spTree>
    <p:extLst>
      <p:ext uri="{BB962C8B-B14F-4D97-AF65-F5344CB8AC3E}">
        <p14:creationId xmlns:p14="http://schemas.microsoft.com/office/powerpoint/2010/main" val="1938983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6</a:t>
            </a:fld>
            <a:endParaRPr lang="hr-HR"/>
          </a:p>
        </p:txBody>
      </p:sp>
      <p:sp>
        <p:nvSpPr>
          <p:cNvPr id="5" name="Naslov 1">
            <a:extLst>
              <a:ext uri="{FF2B5EF4-FFF2-40B4-BE49-F238E27FC236}">
                <a16:creationId xmlns:a16="http://schemas.microsoft.com/office/drawing/2014/main" id="{1365656B-6375-4BE1-BF28-B4CA5C7780DD}"/>
              </a:ext>
            </a:extLst>
          </p:cNvPr>
          <p:cNvSpPr>
            <a:spLocks noGrp="1"/>
          </p:cNvSpPr>
          <p:nvPr>
            <p:ph type="title"/>
          </p:nvPr>
        </p:nvSpPr>
        <p:spPr>
          <a:xfrm>
            <a:off x="723038" y="510656"/>
            <a:ext cx="7700962" cy="643253"/>
          </a:xfrm>
        </p:spPr>
        <p:txBody>
          <a:bodyPr/>
          <a:lstStyle/>
          <a:p>
            <a:pPr algn="l"/>
            <a:r>
              <a:rPr lang="en-GB" dirty="0"/>
              <a:t>However, the process has become much more demanding after the 2008-09 </a:t>
            </a:r>
            <a:r>
              <a:rPr lang="hr-HR" dirty="0"/>
              <a:t>g</a:t>
            </a:r>
            <a:r>
              <a:rPr lang="en-GB" dirty="0"/>
              <a:t>lobal </a:t>
            </a:r>
            <a:r>
              <a:rPr lang="hr-HR" dirty="0"/>
              <a:t>f</a:t>
            </a:r>
            <a:r>
              <a:rPr lang="en-GB" dirty="0" err="1"/>
              <a:t>inancial</a:t>
            </a:r>
            <a:r>
              <a:rPr lang="en-GB" dirty="0"/>
              <a:t> </a:t>
            </a:r>
            <a:r>
              <a:rPr lang="hr-HR" dirty="0"/>
              <a:t>c</a:t>
            </a:r>
            <a:r>
              <a:rPr lang="en-GB" dirty="0" err="1"/>
              <a:t>risi</a:t>
            </a:r>
            <a:r>
              <a:rPr lang="hr-HR" dirty="0"/>
              <a:t>s</a:t>
            </a:r>
            <a:endParaRPr lang="en-GB" dirty="0"/>
          </a:p>
        </p:txBody>
      </p:sp>
      <p:sp>
        <p:nvSpPr>
          <p:cNvPr id="6" name="Rezervirano mjesto sadržaja 7">
            <a:extLst>
              <a:ext uri="{FF2B5EF4-FFF2-40B4-BE49-F238E27FC236}">
                <a16:creationId xmlns:a16="http://schemas.microsoft.com/office/drawing/2014/main" id="{39BD1B4F-5858-4CFF-BD08-A4380B0DC9AD}"/>
              </a:ext>
            </a:extLst>
          </p:cNvPr>
          <p:cNvSpPr txBox="1">
            <a:spLocks/>
          </p:cNvSpPr>
          <p:nvPr/>
        </p:nvSpPr>
        <p:spPr bwMode="auto">
          <a:xfrm>
            <a:off x="719138" y="1440000"/>
            <a:ext cx="7005965"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indent="-285750">
              <a:buFont typeface="Wingdings" panose="05000000000000000000" pitchFamily="2" charset="2"/>
              <a:buChar char="§"/>
            </a:pPr>
            <a:r>
              <a:rPr lang="en-GB" sz="1400" dirty="0"/>
              <a:t>Unfavourable developments in the euro area following the outbreak of the </a:t>
            </a:r>
            <a:r>
              <a:rPr lang="en-GB" sz="1400" dirty="0" err="1"/>
              <a:t>GFC</a:t>
            </a:r>
            <a:r>
              <a:rPr lang="en-GB" sz="1400" dirty="0"/>
              <a:t> inspired a significant overhaul of the EU’s institutional framework</a:t>
            </a:r>
          </a:p>
          <a:p>
            <a:pPr marL="861750" lvl="1" indent="-285750">
              <a:buFont typeface="Wingdings" panose="05000000000000000000" pitchFamily="2" charset="2"/>
              <a:buChar char="§"/>
            </a:pPr>
            <a:r>
              <a:rPr lang="en-GB" sz="1400" b="1" dirty="0"/>
              <a:t>Banking union </a:t>
            </a:r>
            <a:r>
              <a:rPr lang="en-GB" sz="1400" dirty="0"/>
              <a:t>(though not yet completed)</a:t>
            </a:r>
          </a:p>
          <a:p>
            <a:pPr marL="861750" lvl="1" indent="-285750">
              <a:buFont typeface="Wingdings" panose="05000000000000000000" pitchFamily="2" charset="2"/>
              <a:buChar char="§"/>
            </a:pPr>
            <a:r>
              <a:rPr lang="en-GB" sz="1400" b="1" dirty="0"/>
              <a:t>Macroeconomic Imbalances Procedure</a:t>
            </a:r>
          </a:p>
          <a:p>
            <a:pPr marL="861750" lvl="1" indent="-285750">
              <a:buFont typeface="Wingdings" panose="05000000000000000000" pitchFamily="2" charset="2"/>
              <a:buChar char="§"/>
            </a:pPr>
            <a:r>
              <a:rPr lang="en-GB" sz="1400" b="1" dirty="0"/>
              <a:t>European Semester </a:t>
            </a:r>
            <a:r>
              <a:rPr lang="en-GB" sz="1400" dirty="0"/>
              <a:t>(EU Council country-specific recommendations - CSRs)</a:t>
            </a:r>
          </a:p>
          <a:p>
            <a:pPr lvl="1" indent="0"/>
            <a:endParaRPr lang="en-GB" sz="1400" dirty="0"/>
          </a:p>
          <a:p>
            <a:pPr marL="285750" indent="-285750">
              <a:buFont typeface="Wingdings" panose="05000000000000000000" pitchFamily="2" charset="2"/>
              <a:buChar char="§"/>
            </a:pPr>
            <a:r>
              <a:rPr lang="en-GB" sz="1400" dirty="0"/>
              <a:t>Countries wishing to join the euro area are expected to be aligned with the EU’s new institutional features even </a:t>
            </a:r>
            <a:r>
              <a:rPr lang="en-GB" sz="1400" u="sng" dirty="0"/>
              <a:t>before they join ERM II</a:t>
            </a:r>
          </a:p>
          <a:p>
            <a:pPr marL="861750" lvl="1" indent="-285750">
              <a:buFont typeface="Wingdings" panose="05000000000000000000" pitchFamily="2" charset="2"/>
              <a:buChar char="§"/>
            </a:pPr>
            <a:r>
              <a:rPr lang="en-GB" sz="1400" dirty="0"/>
              <a:t>Croatia’s path towards the ERM II participation is a case in point</a:t>
            </a:r>
          </a:p>
          <a:p>
            <a:pPr marL="861750" lvl="1" indent="-285750">
              <a:buFont typeface="Wingdings" panose="05000000000000000000" pitchFamily="2" charset="2"/>
              <a:buChar char="§"/>
            </a:pPr>
            <a:endParaRPr lang="en-GB" sz="1400" dirty="0"/>
          </a:p>
          <a:p>
            <a:pPr marL="861750" lvl="1" indent="-285750">
              <a:buFont typeface="Wingdings" panose="05000000000000000000" pitchFamily="2" charset="2"/>
              <a:buChar char="§"/>
            </a:pPr>
            <a:endParaRPr lang="en-GB" sz="1400" dirty="0"/>
          </a:p>
          <a:p>
            <a:pPr marL="285750" indent="-285750">
              <a:buFont typeface="Wingdings" panose="05000000000000000000" pitchFamily="2" charset="2"/>
              <a:buChar char="§"/>
            </a:pPr>
            <a:endParaRPr lang="en-GB" sz="1200" dirty="0"/>
          </a:p>
        </p:txBody>
      </p:sp>
    </p:spTree>
    <p:extLst>
      <p:ext uri="{BB962C8B-B14F-4D97-AF65-F5344CB8AC3E}">
        <p14:creationId xmlns:p14="http://schemas.microsoft.com/office/powerpoint/2010/main" val="3155541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7</a:t>
            </a:fld>
            <a:endParaRPr lang="hr-HR"/>
          </a:p>
        </p:txBody>
      </p:sp>
      <p:sp>
        <p:nvSpPr>
          <p:cNvPr id="5" name="Naslov 2">
            <a:extLst>
              <a:ext uri="{FF2B5EF4-FFF2-40B4-BE49-F238E27FC236}">
                <a16:creationId xmlns:a16="http://schemas.microsoft.com/office/drawing/2014/main" id="{F9D50E87-CCCD-4367-99C8-1163CA8D200F}"/>
              </a:ext>
            </a:extLst>
          </p:cNvPr>
          <p:cNvSpPr>
            <a:spLocks noGrp="1"/>
          </p:cNvSpPr>
          <p:nvPr>
            <p:ph type="title"/>
          </p:nvPr>
        </p:nvSpPr>
        <p:spPr>
          <a:xfrm>
            <a:off x="719138" y="751852"/>
            <a:ext cx="6329362" cy="292388"/>
          </a:xfrm>
        </p:spPr>
        <p:txBody>
          <a:bodyPr/>
          <a:lstStyle/>
          <a:p>
            <a:r>
              <a:rPr lang="en-GB" sz="2000" dirty="0">
                <a:solidFill>
                  <a:srgbClr val="C00000"/>
                </a:solidFill>
              </a:rPr>
              <a:t>The euro adoption process - </a:t>
            </a:r>
            <a:r>
              <a:rPr lang="en-GB" sz="2000" b="1" u="sng" dirty="0">
                <a:solidFill>
                  <a:srgbClr val="C00000"/>
                </a:solidFill>
              </a:rPr>
              <a:t>now</a:t>
            </a:r>
            <a:endParaRPr lang="en-GB" sz="1400" b="1" u="sng" dirty="0">
              <a:solidFill>
                <a:schemeClr val="tx1"/>
              </a:solidFill>
            </a:endParaRPr>
          </a:p>
        </p:txBody>
      </p:sp>
      <p:pic>
        <p:nvPicPr>
          <p:cNvPr id="4" name="Slika 3">
            <a:extLst>
              <a:ext uri="{FF2B5EF4-FFF2-40B4-BE49-F238E27FC236}">
                <a16:creationId xmlns:a16="http://schemas.microsoft.com/office/drawing/2014/main" id="{84199E43-04BC-40B7-8117-8EB48C6C7DB9}"/>
              </a:ext>
            </a:extLst>
          </p:cNvPr>
          <p:cNvPicPr>
            <a:picLocks noChangeAspect="1"/>
          </p:cNvPicPr>
          <p:nvPr/>
        </p:nvPicPr>
        <p:blipFill>
          <a:blip r:embed="rId2"/>
          <a:stretch>
            <a:fillRect/>
          </a:stretch>
        </p:blipFill>
        <p:spPr>
          <a:xfrm>
            <a:off x="719138" y="1241028"/>
            <a:ext cx="7200000" cy="2870993"/>
          </a:xfrm>
          <a:prstGeom prst="rect">
            <a:avLst/>
          </a:prstGeom>
        </p:spPr>
      </p:pic>
    </p:spTree>
    <p:extLst>
      <p:ext uri="{BB962C8B-B14F-4D97-AF65-F5344CB8AC3E}">
        <p14:creationId xmlns:p14="http://schemas.microsoft.com/office/powerpoint/2010/main" val="3283582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p>
            <a:fld id="{B3C66777-559C-41C4-AEA7-7444B2570E23}" type="slidenum">
              <a:rPr lang="hr-HR" smtClean="0"/>
              <a:t>8</a:t>
            </a:fld>
            <a:endParaRPr lang="hr-HR"/>
          </a:p>
        </p:txBody>
      </p:sp>
      <p:sp>
        <p:nvSpPr>
          <p:cNvPr id="6" name="Naslov 1">
            <a:extLst>
              <a:ext uri="{FF2B5EF4-FFF2-40B4-BE49-F238E27FC236}">
                <a16:creationId xmlns:a16="http://schemas.microsoft.com/office/drawing/2014/main" id="{542710B3-E32C-479A-B08D-3A118F3ECB61}"/>
              </a:ext>
            </a:extLst>
          </p:cNvPr>
          <p:cNvSpPr>
            <a:spLocks noGrp="1"/>
          </p:cNvSpPr>
          <p:nvPr>
            <p:ph type="title"/>
          </p:nvPr>
        </p:nvSpPr>
        <p:spPr>
          <a:xfrm>
            <a:off x="723038" y="510656"/>
            <a:ext cx="7700962" cy="643253"/>
          </a:xfrm>
        </p:spPr>
        <p:txBody>
          <a:bodyPr/>
          <a:lstStyle/>
          <a:p>
            <a:pPr algn="l"/>
            <a:r>
              <a:rPr lang="en-US" dirty="0"/>
              <a:t>In addition to being subject to a stricter formal procedure, Croatia was also hit by severe shocks on its road to the euro</a:t>
            </a:r>
          </a:p>
        </p:txBody>
      </p:sp>
      <p:sp>
        <p:nvSpPr>
          <p:cNvPr id="7" name="Rezervirano mjesto sadržaja 7">
            <a:extLst>
              <a:ext uri="{FF2B5EF4-FFF2-40B4-BE49-F238E27FC236}">
                <a16:creationId xmlns:a16="http://schemas.microsoft.com/office/drawing/2014/main" id="{03F8BD94-7551-45A4-B73E-99839B58228F}"/>
              </a:ext>
            </a:extLst>
          </p:cNvPr>
          <p:cNvSpPr txBox="1">
            <a:spLocks/>
          </p:cNvSpPr>
          <p:nvPr/>
        </p:nvSpPr>
        <p:spPr bwMode="auto">
          <a:xfrm>
            <a:off x="719138" y="1440000"/>
            <a:ext cx="7005965"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a:lstStyle>
          <a:p>
            <a:pPr marL="285750" indent="-285750">
              <a:buFont typeface="Wingdings" panose="05000000000000000000" pitchFamily="2" charset="2"/>
              <a:buChar char="§"/>
            </a:pPr>
            <a:r>
              <a:rPr lang="en-US" sz="1400" dirty="0"/>
              <a:t>After Croatia had made its first steps towards the euro, the country was hit by a number of severe shocks that brought additional challenges to the authorities</a:t>
            </a:r>
          </a:p>
          <a:p>
            <a:endParaRPr lang="en-US" sz="1400" dirty="0"/>
          </a:p>
          <a:p>
            <a:pPr marL="861750" lvl="1" indent="-285750">
              <a:buFont typeface="Wingdings" panose="05000000000000000000" pitchFamily="2" charset="2"/>
              <a:buChar char="Ø"/>
            </a:pPr>
            <a:r>
              <a:rPr lang="en-US" sz="1400" b="1" dirty="0"/>
              <a:t>COVID-19 outbreak (early 2020)</a:t>
            </a:r>
          </a:p>
          <a:p>
            <a:pPr marL="861750" lvl="1" indent="-285750">
              <a:buFont typeface="Wingdings" panose="05000000000000000000" pitchFamily="2" charset="2"/>
              <a:buChar char="Ø"/>
            </a:pPr>
            <a:endParaRPr lang="en-US" sz="1400" b="1" dirty="0"/>
          </a:p>
          <a:p>
            <a:pPr marL="861750" lvl="1" indent="-285750">
              <a:buFont typeface="Wingdings" panose="05000000000000000000" pitchFamily="2" charset="2"/>
              <a:buChar char="Ø"/>
            </a:pPr>
            <a:r>
              <a:rPr lang="en-US" sz="1400" b="1" dirty="0"/>
              <a:t>Zagreb earthquake (March 2020)</a:t>
            </a:r>
          </a:p>
          <a:p>
            <a:pPr marL="861750" lvl="1" indent="-285750">
              <a:buFont typeface="Wingdings" panose="05000000000000000000" pitchFamily="2" charset="2"/>
              <a:buChar char="Ø"/>
            </a:pPr>
            <a:endParaRPr lang="en-US" sz="1400" b="1" dirty="0"/>
          </a:p>
          <a:p>
            <a:pPr marL="861750" lvl="1" indent="-285750">
              <a:buFont typeface="Wingdings" panose="05000000000000000000" pitchFamily="2" charset="2"/>
              <a:buChar char="Ø"/>
            </a:pPr>
            <a:r>
              <a:rPr lang="en-US" sz="1400" b="1" dirty="0" err="1"/>
              <a:t>Petrinja</a:t>
            </a:r>
            <a:r>
              <a:rPr lang="en-US" sz="1400" b="1" dirty="0"/>
              <a:t> earthquake (December 2020)</a:t>
            </a:r>
          </a:p>
          <a:p>
            <a:pPr marL="861750" lvl="1" indent="-285750">
              <a:buFont typeface="Wingdings" panose="05000000000000000000" pitchFamily="2" charset="2"/>
              <a:buChar char="Ø"/>
            </a:pPr>
            <a:endParaRPr lang="en-US" sz="1400" b="1" dirty="0"/>
          </a:p>
          <a:p>
            <a:pPr marL="861750" lvl="1" indent="-285750">
              <a:buFont typeface="Wingdings" panose="05000000000000000000" pitchFamily="2" charset="2"/>
              <a:buChar char="Ø"/>
            </a:pPr>
            <a:r>
              <a:rPr lang="en-US" sz="1400" b="1" dirty="0"/>
              <a:t>surge in global inflation (2021/2022)</a:t>
            </a:r>
          </a:p>
          <a:p>
            <a:pPr marL="285750" indent="-285750">
              <a:buFont typeface="Wingdings" panose="05000000000000000000" pitchFamily="2" charset="2"/>
              <a:buChar char="Ø"/>
            </a:pPr>
            <a:endParaRPr lang="en-US" sz="1400" dirty="0"/>
          </a:p>
          <a:p>
            <a:pPr marL="861750" lvl="1" indent="-285750">
              <a:buFont typeface="Wingdings" panose="05000000000000000000" pitchFamily="2" charset="2"/>
              <a:buChar char="§"/>
            </a:pPr>
            <a:endParaRPr lang="en-US" sz="1400" dirty="0"/>
          </a:p>
          <a:p>
            <a:pPr marL="861750" lvl="1" indent="-285750">
              <a:buFont typeface="Wingdings" panose="05000000000000000000" pitchFamily="2" charset="2"/>
              <a:buChar char="§"/>
            </a:pPr>
            <a:endParaRPr lang="en-US" sz="1400" dirty="0"/>
          </a:p>
          <a:p>
            <a:pPr marL="285750" indent="-285750">
              <a:buFont typeface="Wingdings" panose="05000000000000000000" pitchFamily="2" charset="2"/>
              <a:buChar char="§"/>
            </a:pPr>
            <a:endParaRPr lang="en-US" sz="1200" dirty="0"/>
          </a:p>
        </p:txBody>
      </p:sp>
      <p:sp>
        <p:nvSpPr>
          <p:cNvPr id="3" name="Desna vitičasta zagrada 2">
            <a:extLst>
              <a:ext uri="{FF2B5EF4-FFF2-40B4-BE49-F238E27FC236}">
                <a16:creationId xmlns:a16="http://schemas.microsoft.com/office/drawing/2014/main" id="{7AA67E9E-9055-41F1-8EE8-C2DF8547A3B4}"/>
              </a:ext>
            </a:extLst>
          </p:cNvPr>
          <p:cNvSpPr/>
          <p:nvPr/>
        </p:nvSpPr>
        <p:spPr>
          <a:xfrm>
            <a:off x="4867275" y="2333625"/>
            <a:ext cx="209550" cy="800100"/>
          </a:xfrm>
          <a:prstGeom prst="rightBrace">
            <a:avLst>
              <a:gd name="adj1" fmla="val 8333"/>
              <a:gd name="adj2" fmla="val 523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8" name="Desna vitičasta zagrada 7">
            <a:extLst>
              <a:ext uri="{FF2B5EF4-FFF2-40B4-BE49-F238E27FC236}">
                <a16:creationId xmlns:a16="http://schemas.microsoft.com/office/drawing/2014/main" id="{7C95BDED-530D-4456-AEA6-1758A7E5E614}"/>
              </a:ext>
            </a:extLst>
          </p:cNvPr>
          <p:cNvSpPr/>
          <p:nvPr/>
        </p:nvSpPr>
        <p:spPr>
          <a:xfrm>
            <a:off x="4867275" y="3419816"/>
            <a:ext cx="209550" cy="390525"/>
          </a:xfrm>
          <a:prstGeom prst="rightBrace">
            <a:avLst>
              <a:gd name="adj1" fmla="val 8333"/>
              <a:gd name="adj2" fmla="val 523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10" name="Desna vitičasta zagrada 9">
            <a:extLst>
              <a:ext uri="{FF2B5EF4-FFF2-40B4-BE49-F238E27FC236}">
                <a16:creationId xmlns:a16="http://schemas.microsoft.com/office/drawing/2014/main" id="{BE4B2D42-9E16-480B-8467-E8F131FBEBDF}"/>
              </a:ext>
            </a:extLst>
          </p:cNvPr>
          <p:cNvSpPr/>
          <p:nvPr/>
        </p:nvSpPr>
        <p:spPr>
          <a:xfrm>
            <a:off x="4867275" y="3977908"/>
            <a:ext cx="209550" cy="390525"/>
          </a:xfrm>
          <a:prstGeom prst="rightBrace">
            <a:avLst>
              <a:gd name="adj1" fmla="val 8333"/>
              <a:gd name="adj2" fmla="val 523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4" name="TekstniOkvir 3">
            <a:extLst>
              <a:ext uri="{FF2B5EF4-FFF2-40B4-BE49-F238E27FC236}">
                <a16:creationId xmlns:a16="http://schemas.microsoft.com/office/drawing/2014/main" id="{A8FE0987-3D58-4138-B7EA-6BDAF7FAF9CF}"/>
              </a:ext>
            </a:extLst>
          </p:cNvPr>
          <p:cNvSpPr txBox="1"/>
          <p:nvPr/>
        </p:nvSpPr>
        <p:spPr>
          <a:xfrm>
            <a:off x="5076826" y="2518231"/>
            <a:ext cx="1447800" cy="430887"/>
          </a:xfrm>
          <a:prstGeom prst="rect">
            <a:avLst/>
          </a:prstGeom>
          <a:noFill/>
        </p:spPr>
        <p:txBody>
          <a:bodyPr wrap="square" rtlCol="0">
            <a:spAutoFit/>
          </a:bodyPr>
          <a:lstStyle/>
          <a:p>
            <a:pPr algn="ctr"/>
            <a:r>
              <a:rPr lang="en-US" sz="1100" dirty="0">
                <a:solidFill>
                  <a:srgbClr val="C00000"/>
                </a:solidFill>
              </a:rPr>
              <a:t>before ERM II entry </a:t>
            </a:r>
          </a:p>
          <a:p>
            <a:pPr algn="ctr"/>
            <a:r>
              <a:rPr lang="en-US" sz="1100" dirty="0">
                <a:solidFill>
                  <a:srgbClr val="C00000"/>
                </a:solidFill>
              </a:rPr>
              <a:t>(July 2020)</a:t>
            </a:r>
          </a:p>
        </p:txBody>
      </p:sp>
      <p:sp>
        <p:nvSpPr>
          <p:cNvPr id="11" name="TekstniOkvir 10">
            <a:extLst>
              <a:ext uri="{FF2B5EF4-FFF2-40B4-BE49-F238E27FC236}">
                <a16:creationId xmlns:a16="http://schemas.microsoft.com/office/drawing/2014/main" id="{0C147B54-B462-4DBF-95CC-F95A38A15E0C}"/>
              </a:ext>
            </a:extLst>
          </p:cNvPr>
          <p:cNvSpPr txBox="1"/>
          <p:nvPr/>
        </p:nvSpPr>
        <p:spPr>
          <a:xfrm>
            <a:off x="5076824" y="3399634"/>
            <a:ext cx="2324099" cy="430887"/>
          </a:xfrm>
          <a:prstGeom prst="rect">
            <a:avLst/>
          </a:prstGeom>
          <a:noFill/>
        </p:spPr>
        <p:txBody>
          <a:bodyPr wrap="square" rtlCol="0">
            <a:spAutoFit/>
          </a:bodyPr>
          <a:lstStyle/>
          <a:p>
            <a:pPr algn="ctr"/>
            <a:r>
              <a:rPr lang="en-US" sz="1100" dirty="0">
                <a:solidFill>
                  <a:srgbClr val="C00000"/>
                </a:solidFill>
              </a:rPr>
              <a:t>adoption of the Euro Changeover Plan (December 2020)</a:t>
            </a:r>
          </a:p>
        </p:txBody>
      </p:sp>
      <p:sp>
        <p:nvSpPr>
          <p:cNvPr id="12" name="TekstniOkvir 11">
            <a:extLst>
              <a:ext uri="{FF2B5EF4-FFF2-40B4-BE49-F238E27FC236}">
                <a16:creationId xmlns:a16="http://schemas.microsoft.com/office/drawing/2014/main" id="{FB6D112D-8456-4073-BFAF-17C0CEC6EB8A}"/>
              </a:ext>
            </a:extLst>
          </p:cNvPr>
          <p:cNvSpPr txBox="1"/>
          <p:nvPr/>
        </p:nvSpPr>
        <p:spPr>
          <a:xfrm>
            <a:off x="5076825" y="3957726"/>
            <a:ext cx="2324100" cy="430887"/>
          </a:xfrm>
          <a:prstGeom prst="rect">
            <a:avLst/>
          </a:prstGeom>
          <a:noFill/>
        </p:spPr>
        <p:txBody>
          <a:bodyPr wrap="square" rtlCol="0">
            <a:spAutoFit/>
          </a:bodyPr>
          <a:lstStyle/>
          <a:p>
            <a:pPr algn="ctr"/>
            <a:r>
              <a:rPr lang="en-US" sz="1100" dirty="0">
                <a:solidFill>
                  <a:srgbClr val="C00000"/>
                </a:solidFill>
              </a:rPr>
              <a:t>before the assessment of the convergence criteria (May 2022)</a:t>
            </a:r>
          </a:p>
        </p:txBody>
      </p:sp>
    </p:spTree>
    <p:extLst>
      <p:ext uri="{BB962C8B-B14F-4D97-AF65-F5344CB8AC3E}">
        <p14:creationId xmlns:p14="http://schemas.microsoft.com/office/powerpoint/2010/main" val="1938626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EB5433-D740-41B6-A45D-F958ED99F80E}"/>
              </a:ext>
            </a:extLst>
          </p:cNvPr>
          <p:cNvSpPr>
            <a:spLocks noGrp="1"/>
          </p:cNvSpPr>
          <p:nvPr>
            <p:ph type="title"/>
          </p:nvPr>
        </p:nvSpPr>
        <p:spPr>
          <a:xfrm>
            <a:off x="719138" y="580747"/>
            <a:ext cx="7700962" cy="643253"/>
          </a:xfrm>
        </p:spPr>
        <p:txBody>
          <a:bodyPr/>
          <a:lstStyle/>
          <a:p>
            <a:r>
              <a:rPr lang="en-US" dirty="0"/>
              <a:t>Despite all this, Croatia managed to adopt the euro in the shortest possible time</a:t>
            </a:r>
          </a:p>
        </p:txBody>
      </p:sp>
      <p:sp>
        <p:nvSpPr>
          <p:cNvPr id="4" name="Rezervirano mjesto broja slajda 3">
            <a:extLst>
              <a:ext uri="{FF2B5EF4-FFF2-40B4-BE49-F238E27FC236}">
                <a16:creationId xmlns:a16="http://schemas.microsoft.com/office/drawing/2014/main" id="{36588CDB-EAE0-4E7B-84AE-B4319785029F}"/>
              </a:ext>
            </a:extLst>
          </p:cNvPr>
          <p:cNvSpPr>
            <a:spLocks noGrp="1"/>
          </p:cNvSpPr>
          <p:nvPr>
            <p:ph type="sldNum" sz="quarter" idx="10"/>
          </p:nvPr>
        </p:nvSpPr>
        <p:spPr/>
        <p:txBody>
          <a:bodyPr/>
          <a:lstStyle/>
          <a:p>
            <a:fld id="{B3C66777-559C-41C4-AEA7-7444B2570E23}" type="slidenum">
              <a:rPr lang="hr-HR" smtClean="0"/>
              <a:t>9</a:t>
            </a:fld>
            <a:endParaRPr lang="hr-HR"/>
          </a:p>
        </p:txBody>
      </p:sp>
      <p:sp>
        <p:nvSpPr>
          <p:cNvPr id="6" name="TekstniOkvir 5">
            <a:extLst>
              <a:ext uri="{FF2B5EF4-FFF2-40B4-BE49-F238E27FC236}">
                <a16:creationId xmlns:a16="http://schemas.microsoft.com/office/drawing/2014/main" id="{B2670C78-EC8E-4117-ADF4-AA7524576647}"/>
              </a:ext>
            </a:extLst>
          </p:cNvPr>
          <p:cNvSpPr txBox="1"/>
          <p:nvPr/>
        </p:nvSpPr>
        <p:spPr>
          <a:xfrm>
            <a:off x="1026696" y="1313942"/>
            <a:ext cx="1315503" cy="261610"/>
          </a:xfrm>
          <a:prstGeom prst="rect">
            <a:avLst/>
          </a:prstGeom>
          <a:noFill/>
        </p:spPr>
        <p:txBody>
          <a:bodyPr wrap="square" rtlCol="0">
            <a:spAutoFit/>
          </a:bodyPr>
          <a:lstStyle/>
          <a:p>
            <a:r>
              <a:rPr lang="en-GB" sz="1100" b="1" dirty="0">
                <a:solidFill>
                  <a:srgbClr val="C00000"/>
                </a:solidFill>
              </a:rPr>
              <a:t>1 July 2013</a:t>
            </a:r>
            <a:r>
              <a:rPr lang="hr-HR" sz="1100" b="1" dirty="0">
                <a:solidFill>
                  <a:srgbClr val="C00000"/>
                </a:solidFill>
              </a:rPr>
              <a:t> </a:t>
            </a:r>
            <a:endParaRPr lang="en-GB" sz="1900" b="1" dirty="0">
              <a:solidFill>
                <a:srgbClr val="C00000"/>
              </a:solidFill>
            </a:endParaRPr>
          </a:p>
        </p:txBody>
      </p:sp>
      <p:sp>
        <p:nvSpPr>
          <p:cNvPr id="7" name="TekstniOkvir 6">
            <a:extLst>
              <a:ext uri="{FF2B5EF4-FFF2-40B4-BE49-F238E27FC236}">
                <a16:creationId xmlns:a16="http://schemas.microsoft.com/office/drawing/2014/main" id="{91970D48-5FDC-429F-B47C-3B843B7149C4}"/>
              </a:ext>
            </a:extLst>
          </p:cNvPr>
          <p:cNvSpPr txBox="1"/>
          <p:nvPr/>
        </p:nvSpPr>
        <p:spPr>
          <a:xfrm>
            <a:off x="2756012" y="1313942"/>
            <a:ext cx="1171575" cy="261610"/>
          </a:xfrm>
          <a:prstGeom prst="rect">
            <a:avLst/>
          </a:prstGeom>
          <a:noFill/>
        </p:spPr>
        <p:txBody>
          <a:bodyPr wrap="square" rtlCol="0">
            <a:spAutoFit/>
          </a:bodyPr>
          <a:lstStyle/>
          <a:p>
            <a:r>
              <a:rPr lang="en-GB" sz="1100" b="1" dirty="0">
                <a:solidFill>
                  <a:srgbClr val="C00000"/>
                </a:solidFill>
              </a:rPr>
              <a:t>10 July 2020</a:t>
            </a:r>
          </a:p>
        </p:txBody>
      </p:sp>
      <p:sp>
        <p:nvSpPr>
          <p:cNvPr id="8" name="TekstniOkvir 7">
            <a:extLst>
              <a:ext uri="{FF2B5EF4-FFF2-40B4-BE49-F238E27FC236}">
                <a16:creationId xmlns:a16="http://schemas.microsoft.com/office/drawing/2014/main" id="{B83408A4-7B1E-44E3-98A1-B64599435DA3}"/>
              </a:ext>
            </a:extLst>
          </p:cNvPr>
          <p:cNvSpPr txBox="1"/>
          <p:nvPr/>
        </p:nvSpPr>
        <p:spPr>
          <a:xfrm>
            <a:off x="4461123" y="1313942"/>
            <a:ext cx="1171575" cy="261610"/>
          </a:xfrm>
          <a:prstGeom prst="rect">
            <a:avLst/>
          </a:prstGeom>
          <a:noFill/>
        </p:spPr>
        <p:txBody>
          <a:bodyPr wrap="square" rtlCol="0">
            <a:spAutoFit/>
          </a:bodyPr>
          <a:lstStyle/>
          <a:p>
            <a:r>
              <a:rPr lang="en-GB" sz="1100" b="1" dirty="0">
                <a:solidFill>
                  <a:srgbClr val="C00000"/>
                </a:solidFill>
              </a:rPr>
              <a:t>1 June 2022</a:t>
            </a:r>
          </a:p>
        </p:txBody>
      </p:sp>
      <p:sp>
        <p:nvSpPr>
          <p:cNvPr id="9" name="TekstniOkvir 8">
            <a:extLst>
              <a:ext uri="{FF2B5EF4-FFF2-40B4-BE49-F238E27FC236}">
                <a16:creationId xmlns:a16="http://schemas.microsoft.com/office/drawing/2014/main" id="{AF02FD7B-708D-436F-A872-0E7A2560FC30}"/>
              </a:ext>
            </a:extLst>
          </p:cNvPr>
          <p:cNvSpPr txBox="1"/>
          <p:nvPr/>
        </p:nvSpPr>
        <p:spPr>
          <a:xfrm>
            <a:off x="6122191" y="1313942"/>
            <a:ext cx="1315503" cy="261610"/>
          </a:xfrm>
          <a:prstGeom prst="rect">
            <a:avLst/>
          </a:prstGeom>
          <a:noFill/>
        </p:spPr>
        <p:txBody>
          <a:bodyPr wrap="square" rtlCol="0">
            <a:spAutoFit/>
          </a:bodyPr>
          <a:lstStyle/>
          <a:p>
            <a:r>
              <a:rPr lang="en-GB" sz="1100" b="1" dirty="0">
                <a:solidFill>
                  <a:srgbClr val="C00000"/>
                </a:solidFill>
              </a:rPr>
              <a:t>1 January 2023</a:t>
            </a:r>
          </a:p>
        </p:txBody>
      </p:sp>
      <p:sp>
        <p:nvSpPr>
          <p:cNvPr id="10" name="TekstniOkvir 9">
            <a:extLst>
              <a:ext uri="{FF2B5EF4-FFF2-40B4-BE49-F238E27FC236}">
                <a16:creationId xmlns:a16="http://schemas.microsoft.com/office/drawing/2014/main" id="{976E7E4B-2AD7-439D-856F-7338FADA4602}"/>
              </a:ext>
            </a:extLst>
          </p:cNvPr>
          <p:cNvSpPr txBox="1"/>
          <p:nvPr/>
        </p:nvSpPr>
        <p:spPr>
          <a:xfrm>
            <a:off x="7112649" y="1224000"/>
            <a:ext cx="420431" cy="400110"/>
          </a:xfrm>
          <a:prstGeom prst="rect">
            <a:avLst/>
          </a:prstGeom>
          <a:noFill/>
        </p:spPr>
        <p:txBody>
          <a:bodyPr wrap="square" rtlCol="0">
            <a:spAutoFit/>
          </a:bodyPr>
          <a:lstStyle/>
          <a:p>
            <a:r>
              <a:rPr lang="en-GB" sz="2000" dirty="0">
                <a:solidFill>
                  <a:srgbClr val="00B050"/>
                </a:solidFill>
                <a:sym typeface="Webdings" panose="05030102010509060703" pitchFamily="18" charset="2"/>
              </a:rPr>
              <a:t></a:t>
            </a:r>
            <a:endParaRPr lang="hr-HR" sz="1800" dirty="0"/>
          </a:p>
        </p:txBody>
      </p:sp>
      <p:sp>
        <p:nvSpPr>
          <p:cNvPr id="11" name="TekstniOkvir 10">
            <a:extLst>
              <a:ext uri="{FF2B5EF4-FFF2-40B4-BE49-F238E27FC236}">
                <a16:creationId xmlns:a16="http://schemas.microsoft.com/office/drawing/2014/main" id="{352A4BC9-22A8-4F1E-90B5-5D39C670E9AC}"/>
              </a:ext>
            </a:extLst>
          </p:cNvPr>
          <p:cNvSpPr txBox="1"/>
          <p:nvPr/>
        </p:nvSpPr>
        <p:spPr>
          <a:xfrm>
            <a:off x="1777310" y="1224000"/>
            <a:ext cx="420431" cy="400110"/>
          </a:xfrm>
          <a:prstGeom prst="rect">
            <a:avLst/>
          </a:prstGeom>
          <a:noFill/>
        </p:spPr>
        <p:txBody>
          <a:bodyPr wrap="square" rtlCol="0">
            <a:spAutoFit/>
          </a:bodyPr>
          <a:lstStyle/>
          <a:p>
            <a:r>
              <a:rPr lang="en-GB" sz="2000" dirty="0">
                <a:solidFill>
                  <a:srgbClr val="00B050"/>
                </a:solidFill>
                <a:sym typeface="Webdings" panose="05030102010509060703" pitchFamily="18" charset="2"/>
              </a:rPr>
              <a:t></a:t>
            </a:r>
            <a:endParaRPr lang="hr-HR" sz="1800" dirty="0"/>
          </a:p>
        </p:txBody>
      </p:sp>
      <p:sp>
        <p:nvSpPr>
          <p:cNvPr id="12" name="TekstniOkvir 11">
            <a:extLst>
              <a:ext uri="{FF2B5EF4-FFF2-40B4-BE49-F238E27FC236}">
                <a16:creationId xmlns:a16="http://schemas.microsoft.com/office/drawing/2014/main" id="{22F8025D-CACF-4DD4-A37C-21DA689AD024}"/>
              </a:ext>
            </a:extLst>
          </p:cNvPr>
          <p:cNvSpPr txBox="1"/>
          <p:nvPr/>
        </p:nvSpPr>
        <p:spPr>
          <a:xfrm>
            <a:off x="3583637" y="1224000"/>
            <a:ext cx="420431" cy="400110"/>
          </a:xfrm>
          <a:prstGeom prst="rect">
            <a:avLst/>
          </a:prstGeom>
          <a:noFill/>
        </p:spPr>
        <p:txBody>
          <a:bodyPr wrap="square" rtlCol="0">
            <a:spAutoFit/>
          </a:bodyPr>
          <a:lstStyle/>
          <a:p>
            <a:r>
              <a:rPr lang="en-GB" sz="2000" dirty="0">
                <a:solidFill>
                  <a:srgbClr val="00B050"/>
                </a:solidFill>
                <a:sym typeface="Webdings" panose="05030102010509060703" pitchFamily="18" charset="2"/>
              </a:rPr>
              <a:t></a:t>
            </a:r>
            <a:endParaRPr lang="hr-HR" sz="1800" dirty="0"/>
          </a:p>
        </p:txBody>
      </p:sp>
      <p:sp>
        <p:nvSpPr>
          <p:cNvPr id="13" name="TekstniOkvir 12">
            <a:extLst>
              <a:ext uri="{FF2B5EF4-FFF2-40B4-BE49-F238E27FC236}">
                <a16:creationId xmlns:a16="http://schemas.microsoft.com/office/drawing/2014/main" id="{9FD66241-1A1F-4DC8-9AB5-454C09DC5830}"/>
              </a:ext>
            </a:extLst>
          </p:cNvPr>
          <p:cNvSpPr txBox="1"/>
          <p:nvPr/>
        </p:nvSpPr>
        <p:spPr>
          <a:xfrm>
            <a:off x="5273803" y="1224000"/>
            <a:ext cx="420431" cy="400110"/>
          </a:xfrm>
          <a:prstGeom prst="rect">
            <a:avLst/>
          </a:prstGeom>
          <a:noFill/>
        </p:spPr>
        <p:txBody>
          <a:bodyPr wrap="square" rtlCol="0">
            <a:spAutoFit/>
          </a:bodyPr>
          <a:lstStyle/>
          <a:p>
            <a:r>
              <a:rPr lang="en-GB" sz="2000" dirty="0">
                <a:solidFill>
                  <a:srgbClr val="00B050"/>
                </a:solidFill>
                <a:sym typeface="Webdings" panose="05030102010509060703" pitchFamily="18" charset="2"/>
              </a:rPr>
              <a:t></a:t>
            </a:r>
            <a:endParaRPr lang="hr-HR" sz="1800" dirty="0"/>
          </a:p>
        </p:txBody>
      </p:sp>
      <p:pic>
        <p:nvPicPr>
          <p:cNvPr id="15" name="Slika 14">
            <a:extLst>
              <a:ext uri="{FF2B5EF4-FFF2-40B4-BE49-F238E27FC236}">
                <a16:creationId xmlns:a16="http://schemas.microsoft.com/office/drawing/2014/main" id="{27179339-197F-496B-A5F7-1FCF14921FA8}"/>
              </a:ext>
            </a:extLst>
          </p:cNvPr>
          <p:cNvPicPr>
            <a:picLocks noChangeAspect="1"/>
          </p:cNvPicPr>
          <p:nvPr/>
        </p:nvPicPr>
        <p:blipFill>
          <a:blip r:embed="rId2"/>
          <a:stretch>
            <a:fillRect/>
          </a:stretch>
        </p:blipFill>
        <p:spPr>
          <a:xfrm>
            <a:off x="729568" y="1575552"/>
            <a:ext cx="6840000" cy="2727443"/>
          </a:xfrm>
          <a:prstGeom prst="rect">
            <a:avLst/>
          </a:prstGeom>
        </p:spPr>
      </p:pic>
      <p:sp>
        <p:nvSpPr>
          <p:cNvPr id="16" name="TekstniOkvir 15">
            <a:extLst>
              <a:ext uri="{FF2B5EF4-FFF2-40B4-BE49-F238E27FC236}">
                <a16:creationId xmlns:a16="http://schemas.microsoft.com/office/drawing/2014/main" id="{974A846F-6239-427F-B153-0E492833DD45}"/>
              </a:ext>
            </a:extLst>
          </p:cNvPr>
          <p:cNvSpPr txBox="1"/>
          <p:nvPr/>
        </p:nvSpPr>
        <p:spPr>
          <a:xfrm rot="20616840">
            <a:off x="6616608" y="2662243"/>
            <a:ext cx="1905919" cy="954107"/>
          </a:xfrm>
          <a:prstGeom prst="rect">
            <a:avLst/>
          </a:prstGeom>
          <a:noFill/>
          <a:ln w="12700">
            <a:solidFill>
              <a:srgbClr val="0070C0"/>
            </a:solidFill>
            <a:prstDash val="sysDash"/>
          </a:ln>
        </p:spPr>
        <p:txBody>
          <a:bodyPr wrap="square" rtlCol="0">
            <a:spAutoFit/>
          </a:bodyPr>
          <a:lstStyle/>
          <a:p>
            <a:pPr algn="ctr"/>
            <a:r>
              <a:rPr lang="en-US" sz="1400" b="1" dirty="0">
                <a:solidFill>
                  <a:srgbClr val="00B0F0"/>
                </a:solidFill>
              </a:rPr>
              <a:t>5 years after the publication of the Euro adoption strategy</a:t>
            </a:r>
          </a:p>
        </p:txBody>
      </p:sp>
      <p:sp>
        <p:nvSpPr>
          <p:cNvPr id="17" name="Strelica: gore 16">
            <a:extLst>
              <a:ext uri="{FF2B5EF4-FFF2-40B4-BE49-F238E27FC236}">
                <a16:creationId xmlns:a16="http://schemas.microsoft.com/office/drawing/2014/main" id="{ABB01817-A476-4494-A29A-0D4BBB8789CA}"/>
              </a:ext>
            </a:extLst>
          </p:cNvPr>
          <p:cNvSpPr/>
          <p:nvPr/>
        </p:nvSpPr>
        <p:spPr>
          <a:xfrm rot="20690524">
            <a:off x="7217755" y="2212729"/>
            <a:ext cx="210216" cy="40011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96095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HNB-theme-2018-arial">
  <a:themeElements>
    <a:clrScheme name="HNB-theme-color">
      <a:dk1>
        <a:srgbClr val="424242"/>
      </a:dk1>
      <a:lt1>
        <a:srgbClr val="FFFFFF"/>
      </a:lt1>
      <a:dk2>
        <a:srgbClr val="3F3F3F"/>
      </a:dk2>
      <a:lt2>
        <a:srgbClr val="F2F2F2"/>
      </a:lt2>
      <a:accent1>
        <a:srgbClr val="C00000"/>
      </a:accent1>
      <a:accent2>
        <a:srgbClr val="A3A3E0"/>
      </a:accent2>
      <a:accent3>
        <a:srgbClr val="7575D1"/>
      </a:accent3>
      <a:accent4>
        <a:srgbClr val="FFC000"/>
      </a:accent4>
      <a:accent5>
        <a:srgbClr val="FF6566"/>
      </a:accent5>
      <a:accent6>
        <a:srgbClr val="FFFF00"/>
      </a:accent6>
      <a:hlink>
        <a:srgbClr val="FF0000"/>
      </a:hlink>
      <a:folHlink>
        <a:srgbClr val="7575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NB-theme-2018-arial" id="{4F150D90-84E9-44C9-B136-F916D2ACA588}" vid="{FA5355E2-53B3-44F6-8593-E9EF90934C62}"/>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HNB-theme-2018-arial</Template>
  <TotalTime>1538</TotalTime>
  <Words>1842</Words>
  <Application>Microsoft Macintosh PowerPoint</Application>
  <PresentationFormat>Affichage à l'écran (16:9)</PresentationFormat>
  <Paragraphs>238</Paragraphs>
  <Slides>30</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Segoe UI</vt:lpstr>
      <vt:lpstr>Wingdings</vt:lpstr>
      <vt:lpstr>HNB-theme-2018-arial</vt:lpstr>
      <vt:lpstr>Introducing the Euro in Times of High Inflation:  the Case of Croatia</vt:lpstr>
      <vt:lpstr>Overview</vt:lpstr>
      <vt:lpstr>Présentation PowerPoint</vt:lpstr>
      <vt:lpstr>Until 2008, the path towards the euro was fairly simple</vt:lpstr>
      <vt:lpstr>The euro adoption process - then</vt:lpstr>
      <vt:lpstr>However, the process has become much more demanding after the 2008-09 global financial crisis</vt:lpstr>
      <vt:lpstr>The euro adoption process - now</vt:lpstr>
      <vt:lpstr>In addition to being subject to a stricter formal procedure, Croatia was also hit by severe shocks on its road to the euro</vt:lpstr>
      <vt:lpstr>Despite all this, Croatia managed to adopt the euro in the shortest possible time</vt:lpstr>
      <vt:lpstr>Présentation PowerPoint</vt:lpstr>
      <vt:lpstr>In the high-inflation environment, the price stability criterion was the greatest challenge among the nominal convergence criteria</vt:lpstr>
      <vt:lpstr>Croatia nevertheless fulfilled the price stability criterion</vt:lpstr>
      <vt:lpstr>Croatia fulfilled other nominal convergence criteria as well: Stable and sound public finances</vt:lpstr>
      <vt:lpstr>Croatia fulfilled other nominal convergence criteria as well: Exchange rate stability</vt:lpstr>
      <vt:lpstr>Croatia fulfilled other nominal convergence criteria as well: Convergence of long-term interest rates</vt:lpstr>
      <vt:lpstr>High inflation has reinforced the (incorrect) public perception of the negative impact of the euro on living standards</vt:lpstr>
      <vt:lpstr>Increase in consumer prices due to rounding observed primarily in services sectors, ...</vt:lpstr>
      <vt:lpstr>Présentation PowerPoint</vt:lpstr>
      <vt:lpstr>The impact on the aggregate price level was in line with the past experiences of other Member States</vt:lpstr>
      <vt:lpstr>Présentation PowerPoint</vt:lpstr>
      <vt:lpstr>Euro adoption brings significant economic benefits to small and highly euroized EU Member States</vt:lpstr>
      <vt:lpstr>Présentation PowerPoint</vt:lpstr>
      <vt:lpstr>Présentation PowerPoint</vt:lpstr>
      <vt:lpstr>Présentation PowerPoint</vt:lpstr>
      <vt:lpstr>Présentation PowerPoint</vt:lpstr>
      <vt:lpstr>Présentation PowerPoint</vt:lpstr>
      <vt:lpstr>Présentation PowerPoint</vt:lpstr>
      <vt:lpstr>Public support for euro adoption in Croatia</vt:lpstr>
      <vt:lpstr>Concluding remarks</vt:lpstr>
      <vt:lpstr>Thank you for your attention!</vt:lpstr>
    </vt:vector>
  </TitlesOfParts>
  <Company>Hrvatska Narodna Banka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Vjekoslav Gjergja</dc:creator>
  <cp:lastModifiedBy>Utilisateur Microsoft Office</cp:lastModifiedBy>
  <cp:revision>116</cp:revision>
  <dcterms:created xsi:type="dcterms:W3CDTF">2018-11-06T11:28:14Z</dcterms:created>
  <dcterms:modified xsi:type="dcterms:W3CDTF">2023-03-09T08:26:39Z</dcterms:modified>
</cp:coreProperties>
</file>