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4"/>
  </p:notesMasterIdLst>
  <p:sldIdLst>
    <p:sldId id="326" r:id="rId2"/>
    <p:sldId id="414" r:id="rId3"/>
    <p:sldId id="410" r:id="rId4"/>
    <p:sldId id="415" r:id="rId5"/>
    <p:sldId id="416" r:id="rId6"/>
    <p:sldId id="404" r:id="rId7"/>
    <p:sldId id="405" r:id="rId8"/>
    <p:sldId id="391" r:id="rId9"/>
    <p:sldId id="382" r:id="rId10"/>
    <p:sldId id="390" r:id="rId11"/>
    <p:sldId id="396" r:id="rId12"/>
    <p:sldId id="412" r:id="rId13"/>
    <p:sldId id="395" r:id="rId14"/>
    <p:sldId id="406" r:id="rId15"/>
    <p:sldId id="397" r:id="rId16"/>
    <p:sldId id="398" r:id="rId17"/>
    <p:sldId id="399" r:id="rId18"/>
    <p:sldId id="411" r:id="rId19"/>
    <p:sldId id="413" r:id="rId20"/>
    <p:sldId id="407" r:id="rId21"/>
    <p:sldId id="408" r:id="rId22"/>
    <p:sldId id="4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73F"/>
    <a:srgbClr val="9B2D3F"/>
    <a:srgbClr val="D4AF37"/>
    <a:srgbClr val="C4C9CF"/>
    <a:srgbClr val="E7E9EC"/>
    <a:srgbClr val="77E3E4"/>
    <a:srgbClr val="FE015B"/>
    <a:srgbClr val="3CD7D9"/>
    <a:srgbClr val="FF7300"/>
    <a:srgbClr val="9E71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9" autoAdjust="0"/>
    <p:restoredTop sz="94660"/>
  </p:normalViewPr>
  <p:slideViewPr>
    <p:cSldViewPr snapToGrid="0" showGuides="1">
      <p:cViewPr varScale="1">
        <p:scale>
          <a:sx n="117" d="100"/>
          <a:sy n="117" d="100"/>
        </p:scale>
        <p:origin x="352" y="184"/>
      </p:cViewPr>
      <p:guideLst/>
    </p:cSldViewPr>
  </p:slideViewPr>
  <p:notesTextViewPr>
    <p:cViewPr>
      <p:scale>
        <a:sx n="3" d="2"/>
        <a:sy n="3" d="2"/>
      </p:scale>
      <p:origin x="0" y="0"/>
    </p:cViewPr>
  </p:notesTextViewPr>
  <p:sorterViewPr>
    <p:cViewPr>
      <p:scale>
        <a:sx n="100" d="100"/>
        <a:sy n="100" d="100"/>
      </p:scale>
      <p:origin x="0" y="-1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320562\AppData\Local\Microsoft\Windows\INetCache\Content.Outlook\DYBJVKQA\Labour%20shar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320562\AppData\Local\Microsoft\Windows\INetCache\Content.Outlook\DYBJVKQA\Labour%20share.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332219\AppData\Local\Microsoft\Windows\INetCache\Content.Outlook\V9PCLCFC\Wage%20growth%20dispersion%20skewness.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332219\AppData\Local\Microsoft\Windows\INetCache\Content.Outlook\V9PCLCFC\Wage%20growth%20dispersion%20skewness.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332219\Downloads\TSV_output.csv"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MAFP-NWSRV\DATA\SED\Labour%20Team\Analysis\Huw's%20Geneva%20Speech\Charts\Job%20flow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b="1" i="0" kern="1200" spc="0" baseline="0" dirty="0">
                <a:solidFill>
                  <a:srgbClr val="12273F"/>
                </a:solidFill>
                <a:effectLst/>
              </a:rPr>
              <a:t>Whole economy labour share</a:t>
            </a:r>
            <a:endParaRPr lang="en-GB" sz="1800" dirty="0">
              <a:effectLst/>
            </a:endParaRPr>
          </a:p>
        </c:rich>
      </c:tx>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'[Labour share.xls]data'!$C$76:$C$345</c:f>
              <c:numCache>
                <c:formatCode>m/d/yyyy</c:formatCode>
                <c:ptCount val="270"/>
                <c:pt idx="0">
                  <c:v>20179</c:v>
                </c:pt>
                <c:pt idx="1">
                  <c:v>20270</c:v>
                </c:pt>
                <c:pt idx="2">
                  <c:v>20362</c:v>
                </c:pt>
                <c:pt idx="3">
                  <c:v>20454</c:v>
                </c:pt>
                <c:pt idx="4">
                  <c:v>20545</c:v>
                </c:pt>
                <c:pt idx="5">
                  <c:v>20636</c:v>
                </c:pt>
                <c:pt idx="6">
                  <c:v>20728</c:v>
                </c:pt>
                <c:pt idx="7">
                  <c:v>20820</c:v>
                </c:pt>
                <c:pt idx="8">
                  <c:v>20910</c:v>
                </c:pt>
                <c:pt idx="9">
                  <c:v>21001</c:v>
                </c:pt>
                <c:pt idx="10">
                  <c:v>21093</c:v>
                </c:pt>
                <c:pt idx="11">
                  <c:v>21185</c:v>
                </c:pt>
                <c:pt idx="12">
                  <c:v>21275</c:v>
                </c:pt>
                <c:pt idx="13">
                  <c:v>21366</c:v>
                </c:pt>
                <c:pt idx="14">
                  <c:v>21458</c:v>
                </c:pt>
                <c:pt idx="15">
                  <c:v>21550</c:v>
                </c:pt>
                <c:pt idx="16">
                  <c:v>21640</c:v>
                </c:pt>
                <c:pt idx="17">
                  <c:v>21731</c:v>
                </c:pt>
                <c:pt idx="18">
                  <c:v>21823</c:v>
                </c:pt>
                <c:pt idx="19">
                  <c:v>21915</c:v>
                </c:pt>
                <c:pt idx="20">
                  <c:v>22006</c:v>
                </c:pt>
                <c:pt idx="21">
                  <c:v>22097</c:v>
                </c:pt>
                <c:pt idx="22">
                  <c:v>22189</c:v>
                </c:pt>
                <c:pt idx="23">
                  <c:v>22281</c:v>
                </c:pt>
                <c:pt idx="24">
                  <c:v>22371</c:v>
                </c:pt>
                <c:pt idx="25">
                  <c:v>22462</c:v>
                </c:pt>
                <c:pt idx="26">
                  <c:v>22554</c:v>
                </c:pt>
                <c:pt idx="27">
                  <c:v>22646</c:v>
                </c:pt>
                <c:pt idx="28">
                  <c:v>22736</c:v>
                </c:pt>
                <c:pt idx="29">
                  <c:v>22827</c:v>
                </c:pt>
                <c:pt idx="30">
                  <c:v>22919</c:v>
                </c:pt>
                <c:pt idx="31">
                  <c:v>23011</c:v>
                </c:pt>
                <c:pt idx="32">
                  <c:v>23101</c:v>
                </c:pt>
                <c:pt idx="33">
                  <c:v>23192</c:v>
                </c:pt>
                <c:pt idx="34">
                  <c:v>23284</c:v>
                </c:pt>
                <c:pt idx="35">
                  <c:v>23376</c:v>
                </c:pt>
                <c:pt idx="36">
                  <c:v>23467</c:v>
                </c:pt>
                <c:pt idx="37">
                  <c:v>23558</c:v>
                </c:pt>
                <c:pt idx="38">
                  <c:v>23650</c:v>
                </c:pt>
                <c:pt idx="39">
                  <c:v>23742</c:v>
                </c:pt>
                <c:pt idx="40">
                  <c:v>23832</c:v>
                </c:pt>
                <c:pt idx="41">
                  <c:v>23923</c:v>
                </c:pt>
                <c:pt idx="42">
                  <c:v>24015</c:v>
                </c:pt>
                <c:pt idx="43">
                  <c:v>24107</c:v>
                </c:pt>
                <c:pt idx="44">
                  <c:v>24197</c:v>
                </c:pt>
                <c:pt idx="45">
                  <c:v>24288</c:v>
                </c:pt>
                <c:pt idx="46">
                  <c:v>24380</c:v>
                </c:pt>
                <c:pt idx="47">
                  <c:v>24472</c:v>
                </c:pt>
                <c:pt idx="48">
                  <c:v>24562</c:v>
                </c:pt>
                <c:pt idx="49">
                  <c:v>24653</c:v>
                </c:pt>
                <c:pt idx="50">
                  <c:v>24745</c:v>
                </c:pt>
                <c:pt idx="51">
                  <c:v>24837</c:v>
                </c:pt>
                <c:pt idx="52">
                  <c:v>24928</c:v>
                </c:pt>
                <c:pt idx="53">
                  <c:v>25019</c:v>
                </c:pt>
                <c:pt idx="54">
                  <c:v>25111</c:v>
                </c:pt>
                <c:pt idx="55">
                  <c:v>25203</c:v>
                </c:pt>
                <c:pt idx="56">
                  <c:v>25293</c:v>
                </c:pt>
                <c:pt idx="57">
                  <c:v>25384</c:v>
                </c:pt>
                <c:pt idx="58">
                  <c:v>25476</c:v>
                </c:pt>
                <c:pt idx="59">
                  <c:v>25568</c:v>
                </c:pt>
                <c:pt idx="60">
                  <c:v>25658</c:v>
                </c:pt>
                <c:pt idx="61">
                  <c:v>25749</c:v>
                </c:pt>
                <c:pt idx="62">
                  <c:v>25841</c:v>
                </c:pt>
                <c:pt idx="63">
                  <c:v>25933</c:v>
                </c:pt>
                <c:pt idx="64">
                  <c:v>26023</c:v>
                </c:pt>
                <c:pt idx="65">
                  <c:v>26114</c:v>
                </c:pt>
                <c:pt idx="66">
                  <c:v>26206</c:v>
                </c:pt>
                <c:pt idx="67">
                  <c:v>26298</c:v>
                </c:pt>
                <c:pt idx="68">
                  <c:v>26389</c:v>
                </c:pt>
                <c:pt idx="69">
                  <c:v>26480</c:v>
                </c:pt>
                <c:pt idx="70">
                  <c:v>26572</c:v>
                </c:pt>
                <c:pt idx="71">
                  <c:v>26664</c:v>
                </c:pt>
                <c:pt idx="72">
                  <c:v>26754</c:v>
                </c:pt>
                <c:pt idx="73">
                  <c:v>26845</c:v>
                </c:pt>
                <c:pt idx="74">
                  <c:v>26937</c:v>
                </c:pt>
                <c:pt idx="75">
                  <c:v>27029</c:v>
                </c:pt>
                <c:pt idx="76">
                  <c:v>27119</c:v>
                </c:pt>
                <c:pt idx="77">
                  <c:v>27210</c:v>
                </c:pt>
                <c:pt idx="78">
                  <c:v>27302</c:v>
                </c:pt>
                <c:pt idx="79">
                  <c:v>27394</c:v>
                </c:pt>
                <c:pt idx="80">
                  <c:v>27484</c:v>
                </c:pt>
                <c:pt idx="81">
                  <c:v>27575</c:v>
                </c:pt>
                <c:pt idx="82">
                  <c:v>27667</c:v>
                </c:pt>
                <c:pt idx="83">
                  <c:v>27759</c:v>
                </c:pt>
                <c:pt idx="84">
                  <c:v>27850</c:v>
                </c:pt>
                <c:pt idx="85">
                  <c:v>27941</c:v>
                </c:pt>
                <c:pt idx="86">
                  <c:v>28033</c:v>
                </c:pt>
                <c:pt idx="87">
                  <c:v>28125</c:v>
                </c:pt>
                <c:pt idx="88">
                  <c:v>28215</c:v>
                </c:pt>
                <c:pt idx="89">
                  <c:v>28306</c:v>
                </c:pt>
                <c:pt idx="90">
                  <c:v>28398</c:v>
                </c:pt>
                <c:pt idx="91">
                  <c:v>28490</c:v>
                </c:pt>
                <c:pt idx="92">
                  <c:v>28580</c:v>
                </c:pt>
                <c:pt idx="93">
                  <c:v>28671</c:v>
                </c:pt>
                <c:pt idx="94">
                  <c:v>28763</c:v>
                </c:pt>
                <c:pt idx="95">
                  <c:v>28855</c:v>
                </c:pt>
                <c:pt idx="96">
                  <c:v>28945</c:v>
                </c:pt>
                <c:pt idx="97">
                  <c:v>29036</c:v>
                </c:pt>
                <c:pt idx="98">
                  <c:v>29128</c:v>
                </c:pt>
                <c:pt idx="99">
                  <c:v>29220</c:v>
                </c:pt>
                <c:pt idx="100">
                  <c:v>29311</c:v>
                </c:pt>
                <c:pt idx="101">
                  <c:v>29402</c:v>
                </c:pt>
                <c:pt idx="102">
                  <c:v>29494</c:v>
                </c:pt>
                <c:pt idx="103">
                  <c:v>29586</c:v>
                </c:pt>
                <c:pt idx="104">
                  <c:v>29676</c:v>
                </c:pt>
                <c:pt idx="105">
                  <c:v>29767</c:v>
                </c:pt>
                <c:pt idx="106">
                  <c:v>29859</c:v>
                </c:pt>
                <c:pt idx="107">
                  <c:v>29951</c:v>
                </c:pt>
                <c:pt idx="108">
                  <c:v>30041</c:v>
                </c:pt>
                <c:pt idx="109">
                  <c:v>30132</c:v>
                </c:pt>
                <c:pt idx="110">
                  <c:v>30224</c:v>
                </c:pt>
                <c:pt idx="111">
                  <c:v>30316</c:v>
                </c:pt>
                <c:pt idx="112">
                  <c:v>30406</c:v>
                </c:pt>
                <c:pt idx="113">
                  <c:v>30497</c:v>
                </c:pt>
                <c:pt idx="114">
                  <c:v>30589</c:v>
                </c:pt>
                <c:pt idx="115">
                  <c:v>30681</c:v>
                </c:pt>
                <c:pt idx="116">
                  <c:v>30772</c:v>
                </c:pt>
                <c:pt idx="117">
                  <c:v>30863</c:v>
                </c:pt>
                <c:pt idx="118">
                  <c:v>30955</c:v>
                </c:pt>
                <c:pt idx="119">
                  <c:v>31047</c:v>
                </c:pt>
                <c:pt idx="120">
                  <c:v>31137</c:v>
                </c:pt>
                <c:pt idx="121">
                  <c:v>31228</c:v>
                </c:pt>
                <c:pt idx="122">
                  <c:v>31320</c:v>
                </c:pt>
                <c:pt idx="123">
                  <c:v>31412</c:v>
                </c:pt>
                <c:pt idx="124">
                  <c:v>31502</c:v>
                </c:pt>
                <c:pt idx="125">
                  <c:v>31593</c:v>
                </c:pt>
                <c:pt idx="126">
                  <c:v>31685</c:v>
                </c:pt>
                <c:pt idx="127">
                  <c:v>31777</c:v>
                </c:pt>
                <c:pt idx="128">
                  <c:v>31867</c:v>
                </c:pt>
                <c:pt idx="129">
                  <c:v>31958</c:v>
                </c:pt>
                <c:pt idx="130">
                  <c:v>32050</c:v>
                </c:pt>
                <c:pt idx="131">
                  <c:v>32142</c:v>
                </c:pt>
                <c:pt idx="132">
                  <c:v>32233</c:v>
                </c:pt>
                <c:pt idx="133">
                  <c:v>32324</c:v>
                </c:pt>
                <c:pt idx="134">
                  <c:v>32416</c:v>
                </c:pt>
                <c:pt idx="135">
                  <c:v>32508</c:v>
                </c:pt>
                <c:pt idx="136">
                  <c:v>32598</c:v>
                </c:pt>
                <c:pt idx="137">
                  <c:v>32689</c:v>
                </c:pt>
                <c:pt idx="138">
                  <c:v>32781</c:v>
                </c:pt>
                <c:pt idx="139">
                  <c:v>32873</c:v>
                </c:pt>
                <c:pt idx="140">
                  <c:v>32963</c:v>
                </c:pt>
                <c:pt idx="141">
                  <c:v>33054</c:v>
                </c:pt>
                <c:pt idx="142">
                  <c:v>33146</c:v>
                </c:pt>
                <c:pt idx="143">
                  <c:v>33238</c:v>
                </c:pt>
                <c:pt idx="144">
                  <c:v>33328</c:v>
                </c:pt>
                <c:pt idx="145">
                  <c:v>33419</c:v>
                </c:pt>
                <c:pt idx="146">
                  <c:v>33511</c:v>
                </c:pt>
                <c:pt idx="147">
                  <c:v>33603</c:v>
                </c:pt>
                <c:pt idx="148">
                  <c:v>33694</c:v>
                </c:pt>
                <c:pt idx="149">
                  <c:v>33785</c:v>
                </c:pt>
                <c:pt idx="150">
                  <c:v>33877</c:v>
                </c:pt>
                <c:pt idx="151">
                  <c:v>33969</c:v>
                </c:pt>
                <c:pt idx="152">
                  <c:v>34059</c:v>
                </c:pt>
                <c:pt idx="153">
                  <c:v>34150</c:v>
                </c:pt>
                <c:pt idx="154">
                  <c:v>34242</c:v>
                </c:pt>
                <c:pt idx="155">
                  <c:v>34334</c:v>
                </c:pt>
                <c:pt idx="156">
                  <c:v>34424</c:v>
                </c:pt>
                <c:pt idx="157">
                  <c:v>34515</c:v>
                </c:pt>
                <c:pt idx="158">
                  <c:v>34607</c:v>
                </c:pt>
                <c:pt idx="159">
                  <c:v>34699</c:v>
                </c:pt>
                <c:pt idx="160">
                  <c:v>34789</c:v>
                </c:pt>
                <c:pt idx="161">
                  <c:v>34880</c:v>
                </c:pt>
                <c:pt idx="162">
                  <c:v>34972</c:v>
                </c:pt>
                <c:pt idx="163">
                  <c:v>35064</c:v>
                </c:pt>
                <c:pt idx="164">
                  <c:v>35155</c:v>
                </c:pt>
                <c:pt idx="165">
                  <c:v>35246</c:v>
                </c:pt>
                <c:pt idx="166">
                  <c:v>35338</c:v>
                </c:pt>
                <c:pt idx="167">
                  <c:v>35430</c:v>
                </c:pt>
                <c:pt idx="168">
                  <c:v>35520</c:v>
                </c:pt>
                <c:pt idx="169">
                  <c:v>35611</c:v>
                </c:pt>
                <c:pt idx="170">
                  <c:v>35703</c:v>
                </c:pt>
                <c:pt idx="171">
                  <c:v>35795</c:v>
                </c:pt>
                <c:pt idx="172">
                  <c:v>35885</c:v>
                </c:pt>
                <c:pt idx="173">
                  <c:v>35976</c:v>
                </c:pt>
                <c:pt idx="174">
                  <c:v>36068</c:v>
                </c:pt>
                <c:pt idx="175">
                  <c:v>36160</c:v>
                </c:pt>
                <c:pt idx="176">
                  <c:v>36250</c:v>
                </c:pt>
                <c:pt idx="177">
                  <c:v>36341</c:v>
                </c:pt>
                <c:pt idx="178">
                  <c:v>36433</c:v>
                </c:pt>
                <c:pt idx="179">
                  <c:v>36525</c:v>
                </c:pt>
                <c:pt idx="180">
                  <c:v>36616</c:v>
                </c:pt>
                <c:pt idx="181">
                  <c:v>36707</c:v>
                </c:pt>
                <c:pt idx="182">
                  <c:v>36799</c:v>
                </c:pt>
                <c:pt idx="183">
                  <c:v>36891</c:v>
                </c:pt>
                <c:pt idx="184">
                  <c:v>36981</c:v>
                </c:pt>
                <c:pt idx="185">
                  <c:v>37072</c:v>
                </c:pt>
                <c:pt idx="186">
                  <c:v>37164</c:v>
                </c:pt>
                <c:pt idx="187">
                  <c:v>37256</c:v>
                </c:pt>
                <c:pt idx="188">
                  <c:v>37346</c:v>
                </c:pt>
                <c:pt idx="189">
                  <c:v>37437</c:v>
                </c:pt>
                <c:pt idx="190">
                  <c:v>37529</c:v>
                </c:pt>
                <c:pt idx="191">
                  <c:v>37621</c:v>
                </c:pt>
                <c:pt idx="192">
                  <c:v>37711</c:v>
                </c:pt>
                <c:pt idx="193">
                  <c:v>37802</c:v>
                </c:pt>
                <c:pt idx="194">
                  <c:v>37894</c:v>
                </c:pt>
                <c:pt idx="195">
                  <c:v>37986</c:v>
                </c:pt>
                <c:pt idx="196">
                  <c:v>38077</c:v>
                </c:pt>
                <c:pt idx="197">
                  <c:v>38168</c:v>
                </c:pt>
                <c:pt idx="198">
                  <c:v>38260</c:v>
                </c:pt>
                <c:pt idx="199">
                  <c:v>38352</c:v>
                </c:pt>
                <c:pt idx="200">
                  <c:v>38442</c:v>
                </c:pt>
                <c:pt idx="201">
                  <c:v>38533</c:v>
                </c:pt>
                <c:pt idx="202">
                  <c:v>38625</c:v>
                </c:pt>
                <c:pt idx="203">
                  <c:v>38717</c:v>
                </c:pt>
                <c:pt idx="204">
                  <c:v>38807</c:v>
                </c:pt>
                <c:pt idx="205">
                  <c:v>38898</c:v>
                </c:pt>
                <c:pt idx="206">
                  <c:v>38990</c:v>
                </c:pt>
                <c:pt idx="207">
                  <c:v>39082</c:v>
                </c:pt>
                <c:pt idx="208">
                  <c:v>39172</c:v>
                </c:pt>
                <c:pt idx="209">
                  <c:v>39263</c:v>
                </c:pt>
                <c:pt idx="210">
                  <c:v>39355</c:v>
                </c:pt>
                <c:pt idx="211">
                  <c:v>39447</c:v>
                </c:pt>
                <c:pt idx="212">
                  <c:v>39538</c:v>
                </c:pt>
                <c:pt idx="213">
                  <c:v>39629</c:v>
                </c:pt>
                <c:pt idx="214">
                  <c:v>39721</c:v>
                </c:pt>
                <c:pt idx="215">
                  <c:v>39813</c:v>
                </c:pt>
                <c:pt idx="216">
                  <c:v>39903</c:v>
                </c:pt>
                <c:pt idx="217">
                  <c:v>39994</c:v>
                </c:pt>
                <c:pt idx="218">
                  <c:v>40086</c:v>
                </c:pt>
                <c:pt idx="219">
                  <c:v>40178</c:v>
                </c:pt>
                <c:pt idx="220">
                  <c:v>40268</c:v>
                </c:pt>
                <c:pt idx="221">
                  <c:v>40359</c:v>
                </c:pt>
                <c:pt idx="222">
                  <c:v>40451</c:v>
                </c:pt>
                <c:pt idx="223">
                  <c:v>40543</c:v>
                </c:pt>
                <c:pt idx="224">
                  <c:v>40633</c:v>
                </c:pt>
                <c:pt idx="225">
                  <c:v>40724</c:v>
                </c:pt>
                <c:pt idx="226">
                  <c:v>40816</c:v>
                </c:pt>
                <c:pt idx="227">
                  <c:v>40908</c:v>
                </c:pt>
                <c:pt idx="228">
                  <c:v>40999</c:v>
                </c:pt>
                <c:pt idx="229">
                  <c:v>41090</c:v>
                </c:pt>
                <c:pt idx="230">
                  <c:v>41182</c:v>
                </c:pt>
                <c:pt idx="231">
                  <c:v>41274</c:v>
                </c:pt>
                <c:pt idx="232">
                  <c:v>41364</c:v>
                </c:pt>
                <c:pt idx="233">
                  <c:v>41455</c:v>
                </c:pt>
                <c:pt idx="234">
                  <c:v>41547</c:v>
                </c:pt>
                <c:pt idx="235">
                  <c:v>41639</c:v>
                </c:pt>
                <c:pt idx="236">
                  <c:v>41729</c:v>
                </c:pt>
                <c:pt idx="237">
                  <c:v>41820</c:v>
                </c:pt>
                <c:pt idx="238">
                  <c:v>41912</c:v>
                </c:pt>
                <c:pt idx="239">
                  <c:v>42004</c:v>
                </c:pt>
                <c:pt idx="240">
                  <c:v>42094</c:v>
                </c:pt>
                <c:pt idx="241">
                  <c:v>42185</c:v>
                </c:pt>
                <c:pt idx="242">
                  <c:v>42277</c:v>
                </c:pt>
                <c:pt idx="243">
                  <c:v>42369</c:v>
                </c:pt>
                <c:pt idx="244">
                  <c:v>42460</c:v>
                </c:pt>
                <c:pt idx="245">
                  <c:v>42551</c:v>
                </c:pt>
                <c:pt idx="246">
                  <c:v>42643</c:v>
                </c:pt>
                <c:pt idx="247">
                  <c:v>42735</c:v>
                </c:pt>
                <c:pt idx="248">
                  <c:v>42825</c:v>
                </c:pt>
                <c:pt idx="249">
                  <c:v>42916</c:v>
                </c:pt>
                <c:pt idx="250">
                  <c:v>43008</c:v>
                </c:pt>
                <c:pt idx="251">
                  <c:v>43100</c:v>
                </c:pt>
                <c:pt idx="252">
                  <c:v>43190</c:v>
                </c:pt>
                <c:pt idx="253">
                  <c:v>43281</c:v>
                </c:pt>
                <c:pt idx="254">
                  <c:v>43373</c:v>
                </c:pt>
                <c:pt idx="255">
                  <c:v>43465</c:v>
                </c:pt>
                <c:pt idx="256">
                  <c:v>43555</c:v>
                </c:pt>
                <c:pt idx="257">
                  <c:v>43646</c:v>
                </c:pt>
                <c:pt idx="258">
                  <c:v>43738</c:v>
                </c:pt>
                <c:pt idx="259">
                  <c:v>43830</c:v>
                </c:pt>
                <c:pt idx="260">
                  <c:v>43921</c:v>
                </c:pt>
                <c:pt idx="261">
                  <c:v>44012</c:v>
                </c:pt>
                <c:pt idx="262">
                  <c:v>44104</c:v>
                </c:pt>
                <c:pt idx="263">
                  <c:v>44196</c:v>
                </c:pt>
                <c:pt idx="264">
                  <c:v>44286</c:v>
                </c:pt>
                <c:pt idx="265">
                  <c:v>44377</c:v>
                </c:pt>
                <c:pt idx="266">
                  <c:v>44469</c:v>
                </c:pt>
                <c:pt idx="267">
                  <c:v>44561</c:v>
                </c:pt>
                <c:pt idx="268">
                  <c:v>44651</c:v>
                </c:pt>
                <c:pt idx="269">
                  <c:v>44742</c:v>
                </c:pt>
              </c:numCache>
            </c:numRef>
          </c:cat>
          <c:val>
            <c:numRef>
              <c:f>'[Labour share.xls]data'!$B$76:$B$345</c:f>
              <c:numCache>
                <c:formatCode>0.0</c:formatCode>
                <c:ptCount val="270"/>
                <c:pt idx="0">
                  <c:v>71.8</c:v>
                </c:pt>
                <c:pt idx="1">
                  <c:v>72</c:v>
                </c:pt>
                <c:pt idx="2">
                  <c:v>71.400000000000006</c:v>
                </c:pt>
                <c:pt idx="3">
                  <c:v>71.5</c:v>
                </c:pt>
                <c:pt idx="4">
                  <c:v>71.099999999999994</c:v>
                </c:pt>
                <c:pt idx="5">
                  <c:v>72.5</c:v>
                </c:pt>
                <c:pt idx="6">
                  <c:v>72.2</c:v>
                </c:pt>
                <c:pt idx="7">
                  <c:v>71.599999999999994</c:v>
                </c:pt>
                <c:pt idx="8">
                  <c:v>72.8</c:v>
                </c:pt>
                <c:pt idx="9">
                  <c:v>71.5</c:v>
                </c:pt>
                <c:pt idx="10">
                  <c:v>71.7</c:v>
                </c:pt>
                <c:pt idx="11">
                  <c:v>70.599999999999994</c:v>
                </c:pt>
                <c:pt idx="12">
                  <c:v>70.099999999999994</c:v>
                </c:pt>
                <c:pt idx="13">
                  <c:v>70.7</c:v>
                </c:pt>
                <c:pt idx="14">
                  <c:v>70.400000000000006</c:v>
                </c:pt>
                <c:pt idx="15">
                  <c:v>70.7</c:v>
                </c:pt>
                <c:pt idx="16">
                  <c:v>70.7</c:v>
                </c:pt>
                <c:pt idx="17">
                  <c:v>70.3</c:v>
                </c:pt>
                <c:pt idx="18">
                  <c:v>70</c:v>
                </c:pt>
                <c:pt idx="19">
                  <c:v>69.400000000000006</c:v>
                </c:pt>
                <c:pt idx="20">
                  <c:v>67.5</c:v>
                </c:pt>
                <c:pt idx="21">
                  <c:v>68.599999999999994</c:v>
                </c:pt>
                <c:pt idx="22">
                  <c:v>68.7</c:v>
                </c:pt>
                <c:pt idx="23">
                  <c:v>68.400000000000006</c:v>
                </c:pt>
                <c:pt idx="24">
                  <c:v>68.5</c:v>
                </c:pt>
                <c:pt idx="25">
                  <c:v>70.3</c:v>
                </c:pt>
                <c:pt idx="26">
                  <c:v>67.900000000000006</c:v>
                </c:pt>
                <c:pt idx="27">
                  <c:v>70.900000000000006</c:v>
                </c:pt>
                <c:pt idx="28">
                  <c:v>69.599999999999994</c:v>
                </c:pt>
                <c:pt idx="29">
                  <c:v>69.900000000000006</c:v>
                </c:pt>
                <c:pt idx="30">
                  <c:v>69.599999999999994</c:v>
                </c:pt>
                <c:pt idx="31">
                  <c:v>69.400000000000006</c:v>
                </c:pt>
                <c:pt idx="32">
                  <c:v>72.2</c:v>
                </c:pt>
                <c:pt idx="33">
                  <c:v>69.7</c:v>
                </c:pt>
                <c:pt idx="34">
                  <c:v>70.099999999999994</c:v>
                </c:pt>
                <c:pt idx="35">
                  <c:v>69.3</c:v>
                </c:pt>
                <c:pt idx="36">
                  <c:v>70.3</c:v>
                </c:pt>
                <c:pt idx="37">
                  <c:v>69.599999999999994</c:v>
                </c:pt>
                <c:pt idx="38">
                  <c:v>69.5</c:v>
                </c:pt>
                <c:pt idx="39">
                  <c:v>70.099999999999994</c:v>
                </c:pt>
                <c:pt idx="40">
                  <c:v>69.400000000000006</c:v>
                </c:pt>
                <c:pt idx="41">
                  <c:v>70</c:v>
                </c:pt>
                <c:pt idx="42">
                  <c:v>70.099999999999994</c:v>
                </c:pt>
                <c:pt idx="43">
                  <c:v>70.400000000000006</c:v>
                </c:pt>
                <c:pt idx="44">
                  <c:v>71.099999999999994</c:v>
                </c:pt>
                <c:pt idx="45">
                  <c:v>71.2</c:v>
                </c:pt>
                <c:pt idx="46">
                  <c:v>70.099999999999994</c:v>
                </c:pt>
                <c:pt idx="47">
                  <c:v>70.5</c:v>
                </c:pt>
                <c:pt idx="48">
                  <c:v>69.8</c:v>
                </c:pt>
                <c:pt idx="49">
                  <c:v>69.7</c:v>
                </c:pt>
                <c:pt idx="50">
                  <c:v>71</c:v>
                </c:pt>
                <c:pt idx="51">
                  <c:v>70.599999999999994</c:v>
                </c:pt>
                <c:pt idx="52">
                  <c:v>70.3</c:v>
                </c:pt>
                <c:pt idx="53">
                  <c:v>69.099999999999994</c:v>
                </c:pt>
                <c:pt idx="54">
                  <c:v>68.2</c:v>
                </c:pt>
                <c:pt idx="55">
                  <c:v>68.400000000000006</c:v>
                </c:pt>
                <c:pt idx="56">
                  <c:v>67.8</c:v>
                </c:pt>
                <c:pt idx="57">
                  <c:v>68</c:v>
                </c:pt>
                <c:pt idx="58">
                  <c:v>67.599999999999994</c:v>
                </c:pt>
                <c:pt idx="59">
                  <c:v>67.5</c:v>
                </c:pt>
                <c:pt idx="60">
                  <c:v>67.5</c:v>
                </c:pt>
                <c:pt idx="61">
                  <c:v>67.5</c:v>
                </c:pt>
                <c:pt idx="62">
                  <c:v>67.400000000000006</c:v>
                </c:pt>
                <c:pt idx="63">
                  <c:v>66</c:v>
                </c:pt>
                <c:pt idx="64">
                  <c:v>66.099999999999994</c:v>
                </c:pt>
                <c:pt idx="65">
                  <c:v>66.099999999999994</c:v>
                </c:pt>
                <c:pt idx="66">
                  <c:v>65.7</c:v>
                </c:pt>
                <c:pt idx="67">
                  <c:v>65.3</c:v>
                </c:pt>
                <c:pt idx="68">
                  <c:v>65.8</c:v>
                </c:pt>
                <c:pt idx="69">
                  <c:v>65.3</c:v>
                </c:pt>
                <c:pt idx="70">
                  <c:v>65.2</c:v>
                </c:pt>
                <c:pt idx="71">
                  <c:v>64.5</c:v>
                </c:pt>
                <c:pt idx="72">
                  <c:v>63.1</c:v>
                </c:pt>
                <c:pt idx="73">
                  <c:v>64.8</c:v>
                </c:pt>
                <c:pt idx="74">
                  <c:v>65.7</c:v>
                </c:pt>
                <c:pt idx="75">
                  <c:v>65.400000000000006</c:v>
                </c:pt>
                <c:pt idx="76">
                  <c:v>67.8</c:v>
                </c:pt>
                <c:pt idx="77">
                  <c:v>66.7</c:v>
                </c:pt>
                <c:pt idx="78">
                  <c:v>67.8</c:v>
                </c:pt>
                <c:pt idx="79">
                  <c:v>69.099999999999994</c:v>
                </c:pt>
                <c:pt idx="80">
                  <c:v>70.7</c:v>
                </c:pt>
                <c:pt idx="81">
                  <c:v>70.900000000000006</c:v>
                </c:pt>
                <c:pt idx="82">
                  <c:v>71.900000000000006</c:v>
                </c:pt>
                <c:pt idx="83">
                  <c:v>69.8</c:v>
                </c:pt>
                <c:pt idx="84">
                  <c:v>69.5</c:v>
                </c:pt>
                <c:pt idx="85">
                  <c:v>70</c:v>
                </c:pt>
                <c:pt idx="86">
                  <c:v>69.400000000000006</c:v>
                </c:pt>
                <c:pt idx="87">
                  <c:v>67.2</c:v>
                </c:pt>
                <c:pt idx="88">
                  <c:v>65.7</c:v>
                </c:pt>
                <c:pt idx="89">
                  <c:v>65</c:v>
                </c:pt>
                <c:pt idx="90">
                  <c:v>64.7</c:v>
                </c:pt>
                <c:pt idx="91">
                  <c:v>64.3</c:v>
                </c:pt>
                <c:pt idx="92">
                  <c:v>63.4</c:v>
                </c:pt>
                <c:pt idx="93">
                  <c:v>64</c:v>
                </c:pt>
                <c:pt idx="94">
                  <c:v>63.5</c:v>
                </c:pt>
                <c:pt idx="95">
                  <c:v>63.6</c:v>
                </c:pt>
                <c:pt idx="96">
                  <c:v>63.6</c:v>
                </c:pt>
                <c:pt idx="97">
                  <c:v>62.7</c:v>
                </c:pt>
                <c:pt idx="98">
                  <c:v>63.1</c:v>
                </c:pt>
                <c:pt idx="99">
                  <c:v>63</c:v>
                </c:pt>
                <c:pt idx="100">
                  <c:v>63</c:v>
                </c:pt>
                <c:pt idx="101">
                  <c:v>63.9</c:v>
                </c:pt>
                <c:pt idx="102">
                  <c:v>64.900000000000006</c:v>
                </c:pt>
                <c:pt idx="103">
                  <c:v>63.7</c:v>
                </c:pt>
                <c:pt idx="104">
                  <c:v>63.8</c:v>
                </c:pt>
                <c:pt idx="105">
                  <c:v>63.3</c:v>
                </c:pt>
                <c:pt idx="106">
                  <c:v>62.1</c:v>
                </c:pt>
                <c:pt idx="107">
                  <c:v>61.5</c:v>
                </c:pt>
                <c:pt idx="108">
                  <c:v>62</c:v>
                </c:pt>
                <c:pt idx="109">
                  <c:v>60.4</c:v>
                </c:pt>
                <c:pt idx="110">
                  <c:v>60.1</c:v>
                </c:pt>
                <c:pt idx="111">
                  <c:v>59.4</c:v>
                </c:pt>
                <c:pt idx="112">
                  <c:v>58.4</c:v>
                </c:pt>
                <c:pt idx="113">
                  <c:v>58.9</c:v>
                </c:pt>
                <c:pt idx="114">
                  <c:v>58.5</c:v>
                </c:pt>
                <c:pt idx="115">
                  <c:v>58</c:v>
                </c:pt>
                <c:pt idx="116">
                  <c:v>58.6</c:v>
                </c:pt>
                <c:pt idx="117">
                  <c:v>58.1</c:v>
                </c:pt>
                <c:pt idx="118">
                  <c:v>58.5</c:v>
                </c:pt>
                <c:pt idx="119">
                  <c:v>57.7</c:v>
                </c:pt>
                <c:pt idx="120">
                  <c:v>58.1</c:v>
                </c:pt>
                <c:pt idx="121">
                  <c:v>56.3</c:v>
                </c:pt>
                <c:pt idx="122">
                  <c:v>57.1</c:v>
                </c:pt>
                <c:pt idx="123">
                  <c:v>56.6</c:v>
                </c:pt>
                <c:pt idx="124">
                  <c:v>57.5</c:v>
                </c:pt>
                <c:pt idx="125">
                  <c:v>58</c:v>
                </c:pt>
                <c:pt idx="126">
                  <c:v>57.9</c:v>
                </c:pt>
                <c:pt idx="127">
                  <c:v>57</c:v>
                </c:pt>
                <c:pt idx="128">
                  <c:v>56.6</c:v>
                </c:pt>
                <c:pt idx="129">
                  <c:v>55.8</c:v>
                </c:pt>
                <c:pt idx="130">
                  <c:v>54.9</c:v>
                </c:pt>
                <c:pt idx="131">
                  <c:v>55.2</c:v>
                </c:pt>
                <c:pt idx="132">
                  <c:v>55.3</c:v>
                </c:pt>
                <c:pt idx="133">
                  <c:v>55.5</c:v>
                </c:pt>
                <c:pt idx="134">
                  <c:v>55.1</c:v>
                </c:pt>
                <c:pt idx="135">
                  <c:v>55.1</c:v>
                </c:pt>
                <c:pt idx="136">
                  <c:v>55</c:v>
                </c:pt>
                <c:pt idx="137">
                  <c:v>55.5</c:v>
                </c:pt>
                <c:pt idx="138">
                  <c:v>55.2</c:v>
                </c:pt>
                <c:pt idx="139">
                  <c:v>55.7</c:v>
                </c:pt>
                <c:pt idx="140">
                  <c:v>55.9</c:v>
                </c:pt>
                <c:pt idx="141">
                  <c:v>56</c:v>
                </c:pt>
                <c:pt idx="142">
                  <c:v>55.8</c:v>
                </c:pt>
                <c:pt idx="143">
                  <c:v>56.2</c:v>
                </c:pt>
                <c:pt idx="144">
                  <c:v>56.2</c:v>
                </c:pt>
                <c:pt idx="145">
                  <c:v>56.7</c:v>
                </c:pt>
                <c:pt idx="146">
                  <c:v>57.4</c:v>
                </c:pt>
                <c:pt idx="147">
                  <c:v>57.5</c:v>
                </c:pt>
                <c:pt idx="148">
                  <c:v>57.5</c:v>
                </c:pt>
                <c:pt idx="149">
                  <c:v>57.1</c:v>
                </c:pt>
                <c:pt idx="150">
                  <c:v>57.4</c:v>
                </c:pt>
                <c:pt idx="151">
                  <c:v>56.9</c:v>
                </c:pt>
                <c:pt idx="152">
                  <c:v>55.5</c:v>
                </c:pt>
                <c:pt idx="153">
                  <c:v>56.1</c:v>
                </c:pt>
                <c:pt idx="154">
                  <c:v>55.8</c:v>
                </c:pt>
                <c:pt idx="155">
                  <c:v>56.1</c:v>
                </c:pt>
                <c:pt idx="156">
                  <c:v>55.2</c:v>
                </c:pt>
                <c:pt idx="157">
                  <c:v>54.8</c:v>
                </c:pt>
                <c:pt idx="158">
                  <c:v>55.3</c:v>
                </c:pt>
                <c:pt idx="159">
                  <c:v>54.7</c:v>
                </c:pt>
                <c:pt idx="160">
                  <c:v>55</c:v>
                </c:pt>
                <c:pt idx="161">
                  <c:v>55.4</c:v>
                </c:pt>
                <c:pt idx="162">
                  <c:v>54.7</c:v>
                </c:pt>
                <c:pt idx="163">
                  <c:v>54.9</c:v>
                </c:pt>
                <c:pt idx="164">
                  <c:v>54.6</c:v>
                </c:pt>
                <c:pt idx="165">
                  <c:v>54.1</c:v>
                </c:pt>
                <c:pt idx="166">
                  <c:v>53.6</c:v>
                </c:pt>
                <c:pt idx="167">
                  <c:v>53.1</c:v>
                </c:pt>
                <c:pt idx="168">
                  <c:v>54.4</c:v>
                </c:pt>
                <c:pt idx="169">
                  <c:v>55.7</c:v>
                </c:pt>
                <c:pt idx="170">
                  <c:v>54.9</c:v>
                </c:pt>
                <c:pt idx="171">
                  <c:v>56</c:v>
                </c:pt>
                <c:pt idx="172">
                  <c:v>55</c:v>
                </c:pt>
                <c:pt idx="173">
                  <c:v>55.7</c:v>
                </c:pt>
                <c:pt idx="174">
                  <c:v>56.1</c:v>
                </c:pt>
                <c:pt idx="175">
                  <c:v>55.8</c:v>
                </c:pt>
                <c:pt idx="176">
                  <c:v>57</c:v>
                </c:pt>
                <c:pt idx="177">
                  <c:v>58</c:v>
                </c:pt>
                <c:pt idx="178">
                  <c:v>58.4</c:v>
                </c:pt>
                <c:pt idx="179">
                  <c:v>57.9</c:v>
                </c:pt>
                <c:pt idx="180">
                  <c:v>57.5</c:v>
                </c:pt>
                <c:pt idx="181">
                  <c:v>58.5</c:v>
                </c:pt>
                <c:pt idx="182">
                  <c:v>59.1</c:v>
                </c:pt>
                <c:pt idx="183">
                  <c:v>60.4</c:v>
                </c:pt>
                <c:pt idx="184">
                  <c:v>60.7</c:v>
                </c:pt>
                <c:pt idx="185">
                  <c:v>59.8</c:v>
                </c:pt>
                <c:pt idx="186">
                  <c:v>59.7</c:v>
                </c:pt>
                <c:pt idx="187">
                  <c:v>60.2</c:v>
                </c:pt>
                <c:pt idx="188">
                  <c:v>59.8</c:v>
                </c:pt>
                <c:pt idx="189">
                  <c:v>59.3</c:v>
                </c:pt>
                <c:pt idx="190">
                  <c:v>59</c:v>
                </c:pt>
                <c:pt idx="191">
                  <c:v>58.7</c:v>
                </c:pt>
                <c:pt idx="192">
                  <c:v>58.7</c:v>
                </c:pt>
                <c:pt idx="193">
                  <c:v>58.3</c:v>
                </c:pt>
                <c:pt idx="194">
                  <c:v>58.5</c:v>
                </c:pt>
                <c:pt idx="195">
                  <c:v>59.2</c:v>
                </c:pt>
                <c:pt idx="196">
                  <c:v>60</c:v>
                </c:pt>
                <c:pt idx="197">
                  <c:v>58.9</c:v>
                </c:pt>
                <c:pt idx="198">
                  <c:v>59.7</c:v>
                </c:pt>
                <c:pt idx="199">
                  <c:v>59.6</c:v>
                </c:pt>
                <c:pt idx="200">
                  <c:v>60.1</c:v>
                </c:pt>
                <c:pt idx="201">
                  <c:v>59</c:v>
                </c:pt>
                <c:pt idx="202">
                  <c:v>59.4</c:v>
                </c:pt>
                <c:pt idx="203">
                  <c:v>58.8</c:v>
                </c:pt>
                <c:pt idx="204">
                  <c:v>60</c:v>
                </c:pt>
                <c:pt idx="205">
                  <c:v>58.8</c:v>
                </c:pt>
                <c:pt idx="206">
                  <c:v>59.1</c:v>
                </c:pt>
                <c:pt idx="207">
                  <c:v>60.8</c:v>
                </c:pt>
                <c:pt idx="208">
                  <c:v>61.4</c:v>
                </c:pt>
                <c:pt idx="209">
                  <c:v>59.9</c:v>
                </c:pt>
                <c:pt idx="210">
                  <c:v>60.5</c:v>
                </c:pt>
                <c:pt idx="211">
                  <c:v>60</c:v>
                </c:pt>
                <c:pt idx="212">
                  <c:v>60.3</c:v>
                </c:pt>
                <c:pt idx="213">
                  <c:v>59.3</c:v>
                </c:pt>
                <c:pt idx="214">
                  <c:v>58.4</c:v>
                </c:pt>
                <c:pt idx="215">
                  <c:v>58.8</c:v>
                </c:pt>
                <c:pt idx="216">
                  <c:v>59.2</c:v>
                </c:pt>
                <c:pt idx="217">
                  <c:v>60.1</c:v>
                </c:pt>
                <c:pt idx="218">
                  <c:v>59.7</c:v>
                </c:pt>
                <c:pt idx="219">
                  <c:v>61.1</c:v>
                </c:pt>
                <c:pt idx="220">
                  <c:v>60.7</c:v>
                </c:pt>
                <c:pt idx="221">
                  <c:v>60.6</c:v>
                </c:pt>
                <c:pt idx="222">
                  <c:v>59.8</c:v>
                </c:pt>
                <c:pt idx="223">
                  <c:v>59.8</c:v>
                </c:pt>
                <c:pt idx="224">
                  <c:v>60.4</c:v>
                </c:pt>
                <c:pt idx="225">
                  <c:v>60.3</c:v>
                </c:pt>
                <c:pt idx="226">
                  <c:v>59.6</c:v>
                </c:pt>
                <c:pt idx="227">
                  <c:v>59.3</c:v>
                </c:pt>
                <c:pt idx="228">
                  <c:v>59.4</c:v>
                </c:pt>
                <c:pt idx="229">
                  <c:v>59.5</c:v>
                </c:pt>
                <c:pt idx="230">
                  <c:v>58.9</c:v>
                </c:pt>
                <c:pt idx="231">
                  <c:v>59.1</c:v>
                </c:pt>
                <c:pt idx="232">
                  <c:v>58.4</c:v>
                </c:pt>
                <c:pt idx="233">
                  <c:v>59.8</c:v>
                </c:pt>
                <c:pt idx="234">
                  <c:v>59.3</c:v>
                </c:pt>
                <c:pt idx="235">
                  <c:v>59.8</c:v>
                </c:pt>
                <c:pt idx="236">
                  <c:v>59.3</c:v>
                </c:pt>
                <c:pt idx="237">
                  <c:v>58.7</c:v>
                </c:pt>
                <c:pt idx="238">
                  <c:v>57.2</c:v>
                </c:pt>
                <c:pt idx="239">
                  <c:v>57.6</c:v>
                </c:pt>
                <c:pt idx="240">
                  <c:v>57.9</c:v>
                </c:pt>
                <c:pt idx="241">
                  <c:v>58.5</c:v>
                </c:pt>
                <c:pt idx="242">
                  <c:v>59</c:v>
                </c:pt>
                <c:pt idx="243">
                  <c:v>58.4</c:v>
                </c:pt>
                <c:pt idx="244">
                  <c:v>58.2</c:v>
                </c:pt>
                <c:pt idx="245">
                  <c:v>58.7</c:v>
                </c:pt>
                <c:pt idx="246">
                  <c:v>58.3</c:v>
                </c:pt>
                <c:pt idx="247">
                  <c:v>57.8</c:v>
                </c:pt>
                <c:pt idx="248">
                  <c:v>57.8</c:v>
                </c:pt>
                <c:pt idx="249">
                  <c:v>58.5</c:v>
                </c:pt>
                <c:pt idx="250">
                  <c:v>58.6</c:v>
                </c:pt>
                <c:pt idx="251">
                  <c:v>58</c:v>
                </c:pt>
                <c:pt idx="252">
                  <c:v>58.7</c:v>
                </c:pt>
                <c:pt idx="253">
                  <c:v>58.4</c:v>
                </c:pt>
                <c:pt idx="254">
                  <c:v>58.7</c:v>
                </c:pt>
                <c:pt idx="255">
                  <c:v>59.1</c:v>
                </c:pt>
                <c:pt idx="256">
                  <c:v>59.3</c:v>
                </c:pt>
                <c:pt idx="257">
                  <c:v>59.8</c:v>
                </c:pt>
                <c:pt idx="258">
                  <c:v>59.1</c:v>
                </c:pt>
                <c:pt idx="259">
                  <c:v>58.4</c:v>
                </c:pt>
                <c:pt idx="260">
                  <c:v>59.2</c:v>
                </c:pt>
                <c:pt idx="261">
                  <c:v>59.5</c:v>
                </c:pt>
                <c:pt idx="262">
                  <c:v>58.5</c:v>
                </c:pt>
                <c:pt idx="263">
                  <c:v>60</c:v>
                </c:pt>
                <c:pt idx="264">
                  <c:v>59.6</c:v>
                </c:pt>
                <c:pt idx="265">
                  <c:v>59.4</c:v>
                </c:pt>
                <c:pt idx="266">
                  <c:v>60.4</c:v>
                </c:pt>
                <c:pt idx="267">
                  <c:v>60.2</c:v>
                </c:pt>
                <c:pt idx="268">
                  <c:v>59.9</c:v>
                </c:pt>
                <c:pt idx="269">
                  <c:v>59.9</c:v>
                </c:pt>
              </c:numCache>
            </c:numRef>
          </c:val>
          <c:smooth val="0"/>
          <c:extLst>
            <c:ext xmlns:c16="http://schemas.microsoft.com/office/drawing/2014/chart" uri="{C3380CC4-5D6E-409C-BE32-E72D297353CC}">
              <c16:uniqueId val="{00000000-8B05-4350-8C37-23954966B203}"/>
            </c:ext>
          </c:extLst>
        </c:ser>
        <c:dLbls>
          <c:showLegendKey val="0"/>
          <c:showVal val="0"/>
          <c:showCatName val="0"/>
          <c:showSerName val="0"/>
          <c:showPercent val="0"/>
          <c:showBubbleSize val="0"/>
        </c:dLbls>
        <c:smooth val="0"/>
        <c:axId val="563609048"/>
        <c:axId val="1"/>
      </c:lineChart>
      <c:dateAx>
        <c:axId val="563609048"/>
        <c:scaling>
          <c:orientation val="minMax"/>
          <c:min val="36586"/>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Offset val="100"/>
        <c:baseTimeUnit val="months"/>
        <c:majorUnit val="36"/>
        <c:majorTimeUnit val="months"/>
      </c:dateAx>
      <c:valAx>
        <c:axId val="1"/>
        <c:scaling>
          <c:orientation val="minMax"/>
          <c:max val="63"/>
          <c:min val="5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3609048"/>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b="1" i="0" kern="1200" spc="0" baseline="0" dirty="0">
                <a:solidFill>
                  <a:srgbClr val="12273F"/>
                </a:solidFill>
                <a:effectLst/>
              </a:rPr>
              <a:t>Gross rate of return</a:t>
            </a:r>
            <a:endParaRPr lang="en-GB" sz="1800" dirty="0">
              <a:effectLst/>
            </a:endParaRPr>
          </a:p>
        </c:rich>
      </c:tx>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numRef>
              <c:f>'[Labour share.xls]data'!$C$77:$C$346</c:f>
              <c:numCache>
                <c:formatCode>m/d/yyyy</c:formatCode>
                <c:ptCount val="270"/>
                <c:pt idx="0">
                  <c:v>20270</c:v>
                </c:pt>
                <c:pt idx="1">
                  <c:v>20362</c:v>
                </c:pt>
                <c:pt idx="2">
                  <c:v>20454</c:v>
                </c:pt>
                <c:pt idx="3">
                  <c:v>20545</c:v>
                </c:pt>
                <c:pt idx="4">
                  <c:v>20636</c:v>
                </c:pt>
                <c:pt idx="5">
                  <c:v>20728</c:v>
                </c:pt>
                <c:pt idx="6">
                  <c:v>20820</c:v>
                </c:pt>
                <c:pt idx="7">
                  <c:v>20910</c:v>
                </c:pt>
                <c:pt idx="8">
                  <c:v>21001</c:v>
                </c:pt>
                <c:pt idx="9">
                  <c:v>21093</c:v>
                </c:pt>
                <c:pt idx="10">
                  <c:v>21185</c:v>
                </c:pt>
                <c:pt idx="11">
                  <c:v>21275</c:v>
                </c:pt>
                <c:pt idx="12">
                  <c:v>21366</c:v>
                </c:pt>
                <c:pt idx="13">
                  <c:v>21458</c:v>
                </c:pt>
                <c:pt idx="14">
                  <c:v>21550</c:v>
                </c:pt>
                <c:pt idx="15">
                  <c:v>21640</c:v>
                </c:pt>
                <c:pt idx="16">
                  <c:v>21731</c:v>
                </c:pt>
                <c:pt idx="17">
                  <c:v>21823</c:v>
                </c:pt>
                <c:pt idx="18">
                  <c:v>21915</c:v>
                </c:pt>
                <c:pt idx="19">
                  <c:v>22006</c:v>
                </c:pt>
                <c:pt idx="20">
                  <c:v>22097</c:v>
                </c:pt>
                <c:pt idx="21">
                  <c:v>22189</c:v>
                </c:pt>
                <c:pt idx="22">
                  <c:v>22281</c:v>
                </c:pt>
                <c:pt idx="23">
                  <c:v>22371</c:v>
                </c:pt>
                <c:pt idx="24">
                  <c:v>22462</c:v>
                </c:pt>
                <c:pt idx="25">
                  <c:v>22554</c:v>
                </c:pt>
                <c:pt idx="26">
                  <c:v>22646</c:v>
                </c:pt>
                <c:pt idx="27">
                  <c:v>22736</c:v>
                </c:pt>
                <c:pt idx="28">
                  <c:v>22827</c:v>
                </c:pt>
                <c:pt idx="29">
                  <c:v>22919</c:v>
                </c:pt>
                <c:pt idx="30">
                  <c:v>23011</c:v>
                </c:pt>
                <c:pt idx="31">
                  <c:v>23101</c:v>
                </c:pt>
                <c:pt idx="32">
                  <c:v>23192</c:v>
                </c:pt>
                <c:pt idx="33">
                  <c:v>23284</c:v>
                </c:pt>
                <c:pt idx="34">
                  <c:v>23376</c:v>
                </c:pt>
                <c:pt idx="35">
                  <c:v>23467</c:v>
                </c:pt>
                <c:pt idx="36">
                  <c:v>23558</c:v>
                </c:pt>
                <c:pt idx="37">
                  <c:v>23650</c:v>
                </c:pt>
                <c:pt idx="38">
                  <c:v>23742</c:v>
                </c:pt>
                <c:pt idx="39">
                  <c:v>23832</c:v>
                </c:pt>
                <c:pt idx="40">
                  <c:v>23923</c:v>
                </c:pt>
                <c:pt idx="41">
                  <c:v>24015</c:v>
                </c:pt>
                <c:pt idx="42">
                  <c:v>24107</c:v>
                </c:pt>
                <c:pt idx="43">
                  <c:v>24197</c:v>
                </c:pt>
                <c:pt idx="44">
                  <c:v>24288</c:v>
                </c:pt>
                <c:pt idx="45">
                  <c:v>24380</c:v>
                </c:pt>
                <c:pt idx="46">
                  <c:v>24472</c:v>
                </c:pt>
                <c:pt idx="47">
                  <c:v>24562</c:v>
                </c:pt>
                <c:pt idx="48">
                  <c:v>24653</c:v>
                </c:pt>
                <c:pt idx="49">
                  <c:v>24745</c:v>
                </c:pt>
                <c:pt idx="50">
                  <c:v>24837</c:v>
                </c:pt>
                <c:pt idx="51">
                  <c:v>24928</c:v>
                </c:pt>
                <c:pt idx="52">
                  <c:v>25019</c:v>
                </c:pt>
                <c:pt idx="53">
                  <c:v>25111</c:v>
                </c:pt>
                <c:pt idx="54">
                  <c:v>25203</c:v>
                </c:pt>
                <c:pt idx="55">
                  <c:v>25293</c:v>
                </c:pt>
                <c:pt idx="56">
                  <c:v>25384</c:v>
                </c:pt>
                <c:pt idx="57">
                  <c:v>25476</c:v>
                </c:pt>
                <c:pt idx="58">
                  <c:v>25568</c:v>
                </c:pt>
                <c:pt idx="59">
                  <c:v>25658</c:v>
                </c:pt>
                <c:pt idx="60">
                  <c:v>25749</c:v>
                </c:pt>
                <c:pt idx="61">
                  <c:v>25841</c:v>
                </c:pt>
                <c:pt idx="62">
                  <c:v>25933</c:v>
                </c:pt>
                <c:pt idx="63">
                  <c:v>26023</c:v>
                </c:pt>
                <c:pt idx="64">
                  <c:v>26114</c:v>
                </c:pt>
                <c:pt idx="65">
                  <c:v>26206</c:v>
                </c:pt>
                <c:pt idx="66">
                  <c:v>26298</c:v>
                </c:pt>
                <c:pt idx="67">
                  <c:v>26389</c:v>
                </c:pt>
                <c:pt idx="68">
                  <c:v>26480</c:v>
                </c:pt>
                <c:pt idx="69">
                  <c:v>26572</c:v>
                </c:pt>
                <c:pt idx="70">
                  <c:v>26664</c:v>
                </c:pt>
                <c:pt idx="71">
                  <c:v>26754</c:v>
                </c:pt>
                <c:pt idx="72">
                  <c:v>26845</c:v>
                </c:pt>
                <c:pt idx="73">
                  <c:v>26937</c:v>
                </c:pt>
                <c:pt idx="74">
                  <c:v>27029</c:v>
                </c:pt>
                <c:pt idx="75">
                  <c:v>27119</c:v>
                </c:pt>
                <c:pt idx="76">
                  <c:v>27210</c:v>
                </c:pt>
                <c:pt idx="77">
                  <c:v>27302</c:v>
                </c:pt>
                <c:pt idx="78">
                  <c:v>27394</c:v>
                </c:pt>
                <c:pt idx="79">
                  <c:v>27484</c:v>
                </c:pt>
                <c:pt idx="80">
                  <c:v>27575</c:v>
                </c:pt>
                <c:pt idx="81">
                  <c:v>27667</c:v>
                </c:pt>
                <c:pt idx="82">
                  <c:v>27759</c:v>
                </c:pt>
                <c:pt idx="83">
                  <c:v>27850</c:v>
                </c:pt>
                <c:pt idx="84">
                  <c:v>27941</c:v>
                </c:pt>
                <c:pt idx="85">
                  <c:v>28033</c:v>
                </c:pt>
                <c:pt idx="86">
                  <c:v>28125</c:v>
                </c:pt>
                <c:pt idx="87">
                  <c:v>28215</c:v>
                </c:pt>
                <c:pt idx="88">
                  <c:v>28306</c:v>
                </c:pt>
                <c:pt idx="89">
                  <c:v>28398</c:v>
                </c:pt>
                <c:pt idx="90">
                  <c:v>28490</c:v>
                </c:pt>
                <c:pt idx="91">
                  <c:v>28580</c:v>
                </c:pt>
                <c:pt idx="92">
                  <c:v>28671</c:v>
                </c:pt>
                <c:pt idx="93">
                  <c:v>28763</c:v>
                </c:pt>
                <c:pt idx="94">
                  <c:v>28855</c:v>
                </c:pt>
                <c:pt idx="95">
                  <c:v>28945</c:v>
                </c:pt>
                <c:pt idx="96">
                  <c:v>29036</c:v>
                </c:pt>
                <c:pt idx="97">
                  <c:v>29128</c:v>
                </c:pt>
                <c:pt idx="98">
                  <c:v>29220</c:v>
                </c:pt>
                <c:pt idx="99">
                  <c:v>29311</c:v>
                </c:pt>
                <c:pt idx="100">
                  <c:v>29402</c:v>
                </c:pt>
                <c:pt idx="101">
                  <c:v>29494</c:v>
                </c:pt>
                <c:pt idx="102">
                  <c:v>29586</c:v>
                </c:pt>
                <c:pt idx="103">
                  <c:v>29676</c:v>
                </c:pt>
                <c:pt idx="104">
                  <c:v>29767</c:v>
                </c:pt>
                <c:pt idx="105">
                  <c:v>29859</c:v>
                </c:pt>
                <c:pt idx="106">
                  <c:v>29951</c:v>
                </c:pt>
                <c:pt idx="107">
                  <c:v>30041</c:v>
                </c:pt>
                <c:pt idx="108">
                  <c:v>30132</c:v>
                </c:pt>
                <c:pt idx="109">
                  <c:v>30224</c:v>
                </c:pt>
                <c:pt idx="110">
                  <c:v>30316</c:v>
                </c:pt>
                <c:pt idx="111">
                  <c:v>30406</c:v>
                </c:pt>
                <c:pt idx="112">
                  <c:v>30497</c:v>
                </c:pt>
                <c:pt idx="113">
                  <c:v>30589</c:v>
                </c:pt>
                <c:pt idx="114">
                  <c:v>30681</c:v>
                </c:pt>
                <c:pt idx="115">
                  <c:v>30772</c:v>
                </c:pt>
                <c:pt idx="116">
                  <c:v>30863</c:v>
                </c:pt>
                <c:pt idx="117">
                  <c:v>30955</c:v>
                </c:pt>
                <c:pt idx="118">
                  <c:v>31047</c:v>
                </c:pt>
                <c:pt idx="119">
                  <c:v>31137</c:v>
                </c:pt>
                <c:pt idx="120">
                  <c:v>31228</c:v>
                </c:pt>
                <c:pt idx="121">
                  <c:v>31320</c:v>
                </c:pt>
                <c:pt idx="122">
                  <c:v>31412</c:v>
                </c:pt>
                <c:pt idx="123">
                  <c:v>31502</c:v>
                </c:pt>
                <c:pt idx="124">
                  <c:v>31593</c:v>
                </c:pt>
                <c:pt idx="125">
                  <c:v>31685</c:v>
                </c:pt>
                <c:pt idx="126">
                  <c:v>31777</c:v>
                </c:pt>
                <c:pt idx="127">
                  <c:v>31867</c:v>
                </c:pt>
                <c:pt idx="128">
                  <c:v>31958</c:v>
                </c:pt>
                <c:pt idx="129">
                  <c:v>32050</c:v>
                </c:pt>
                <c:pt idx="130">
                  <c:v>32142</c:v>
                </c:pt>
                <c:pt idx="131">
                  <c:v>32233</c:v>
                </c:pt>
                <c:pt idx="132">
                  <c:v>32324</c:v>
                </c:pt>
                <c:pt idx="133">
                  <c:v>32416</c:v>
                </c:pt>
                <c:pt idx="134">
                  <c:v>32508</c:v>
                </c:pt>
                <c:pt idx="135">
                  <c:v>32598</c:v>
                </c:pt>
                <c:pt idx="136">
                  <c:v>32689</c:v>
                </c:pt>
                <c:pt idx="137">
                  <c:v>32781</c:v>
                </c:pt>
                <c:pt idx="138">
                  <c:v>32873</c:v>
                </c:pt>
                <c:pt idx="139">
                  <c:v>32963</c:v>
                </c:pt>
                <c:pt idx="140">
                  <c:v>33054</c:v>
                </c:pt>
                <c:pt idx="141">
                  <c:v>33146</c:v>
                </c:pt>
                <c:pt idx="142">
                  <c:v>33238</c:v>
                </c:pt>
                <c:pt idx="143">
                  <c:v>33328</c:v>
                </c:pt>
                <c:pt idx="144">
                  <c:v>33419</c:v>
                </c:pt>
                <c:pt idx="145">
                  <c:v>33511</c:v>
                </c:pt>
                <c:pt idx="146">
                  <c:v>33603</c:v>
                </c:pt>
                <c:pt idx="147">
                  <c:v>33694</c:v>
                </c:pt>
                <c:pt idx="148">
                  <c:v>33785</c:v>
                </c:pt>
                <c:pt idx="149">
                  <c:v>33877</c:v>
                </c:pt>
                <c:pt idx="150">
                  <c:v>33969</c:v>
                </c:pt>
                <c:pt idx="151">
                  <c:v>34059</c:v>
                </c:pt>
                <c:pt idx="152">
                  <c:v>34150</c:v>
                </c:pt>
                <c:pt idx="153">
                  <c:v>34242</c:v>
                </c:pt>
                <c:pt idx="154">
                  <c:v>34334</c:v>
                </c:pt>
                <c:pt idx="155">
                  <c:v>34424</c:v>
                </c:pt>
                <c:pt idx="156">
                  <c:v>34515</c:v>
                </c:pt>
                <c:pt idx="157">
                  <c:v>34607</c:v>
                </c:pt>
                <c:pt idx="158">
                  <c:v>34699</c:v>
                </c:pt>
                <c:pt idx="159">
                  <c:v>34789</c:v>
                </c:pt>
                <c:pt idx="160">
                  <c:v>34880</c:v>
                </c:pt>
                <c:pt idx="161">
                  <c:v>34972</c:v>
                </c:pt>
                <c:pt idx="162">
                  <c:v>35064</c:v>
                </c:pt>
                <c:pt idx="163">
                  <c:v>35155</c:v>
                </c:pt>
                <c:pt idx="164">
                  <c:v>35246</c:v>
                </c:pt>
                <c:pt idx="165">
                  <c:v>35338</c:v>
                </c:pt>
                <c:pt idx="166">
                  <c:v>35430</c:v>
                </c:pt>
                <c:pt idx="167">
                  <c:v>35520</c:v>
                </c:pt>
                <c:pt idx="168">
                  <c:v>35611</c:v>
                </c:pt>
                <c:pt idx="169">
                  <c:v>35703</c:v>
                </c:pt>
                <c:pt idx="170">
                  <c:v>35795</c:v>
                </c:pt>
                <c:pt idx="171">
                  <c:v>35885</c:v>
                </c:pt>
                <c:pt idx="172">
                  <c:v>35976</c:v>
                </c:pt>
                <c:pt idx="173">
                  <c:v>36068</c:v>
                </c:pt>
                <c:pt idx="174">
                  <c:v>36160</c:v>
                </c:pt>
                <c:pt idx="175">
                  <c:v>36250</c:v>
                </c:pt>
                <c:pt idx="176">
                  <c:v>36341</c:v>
                </c:pt>
                <c:pt idx="177">
                  <c:v>36433</c:v>
                </c:pt>
                <c:pt idx="178">
                  <c:v>36525</c:v>
                </c:pt>
                <c:pt idx="179">
                  <c:v>36616</c:v>
                </c:pt>
                <c:pt idx="180">
                  <c:v>36707</c:v>
                </c:pt>
                <c:pt idx="181">
                  <c:v>36799</c:v>
                </c:pt>
                <c:pt idx="182">
                  <c:v>36891</c:v>
                </c:pt>
                <c:pt idx="183">
                  <c:v>36981</c:v>
                </c:pt>
                <c:pt idx="184">
                  <c:v>37072</c:v>
                </c:pt>
                <c:pt idx="185">
                  <c:v>37164</c:v>
                </c:pt>
                <c:pt idx="186">
                  <c:v>37256</c:v>
                </c:pt>
                <c:pt idx="187">
                  <c:v>37346</c:v>
                </c:pt>
                <c:pt idx="188">
                  <c:v>37437</c:v>
                </c:pt>
                <c:pt idx="189">
                  <c:v>37529</c:v>
                </c:pt>
                <c:pt idx="190">
                  <c:v>37621</c:v>
                </c:pt>
                <c:pt idx="191">
                  <c:v>37711</c:v>
                </c:pt>
                <c:pt idx="192">
                  <c:v>37802</c:v>
                </c:pt>
                <c:pt idx="193">
                  <c:v>37894</c:v>
                </c:pt>
                <c:pt idx="194">
                  <c:v>37986</c:v>
                </c:pt>
                <c:pt idx="195">
                  <c:v>38077</c:v>
                </c:pt>
                <c:pt idx="196">
                  <c:v>38168</c:v>
                </c:pt>
                <c:pt idx="197">
                  <c:v>38260</c:v>
                </c:pt>
                <c:pt idx="198">
                  <c:v>38352</c:v>
                </c:pt>
                <c:pt idx="199">
                  <c:v>38442</c:v>
                </c:pt>
                <c:pt idx="200">
                  <c:v>38533</c:v>
                </c:pt>
                <c:pt idx="201">
                  <c:v>38625</c:v>
                </c:pt>
                <c:pt idx="202">
                  <c:v>38717</c:v>
                </c:pt>
                <c:pt idx="203">
                  <c:v>38807</c:v>
                </c:pt>
                <c:pt idx="204">
                  <c:v>38898</c:v>
                </c:pt>
                <c:pt idx="205">
                  <c:v>38990</c:v>
                </c:pt>
                <c:pt idx="206">
                  <c:v>39082</c:v>
                </c:pt>
                <c:pt idx="207">
                  <c:v>39172</c:v>
                </c:pt>
                <c:pt idx="208">
                  <c:v>39263</c:v>
                </c:pt>
                <c:pt idx="209">
                  <c:v>39355</c:v>
                </c:pt>
                <c:pt idx="210">
                  <c:v>39447</c:v>
                </c:pt>
                <c:pt idx="211">
                  <c:v>39538</c:v>
                </c:pt>
                <c:pt idx="212">
                  <c:v>39629</c:v>
                </c:pt>
                <c:pt idx="213">
                  <c:v>39721</c:v>
                </c:pt>
                <c:pt idx="214">
                  <c:v>39813</c:v>
                </c:pt>
                <c:pt idx="215">
                  <c:v>39903</c:v>
                </c:pt>
                <c:pt idx="216">
                  <c:v>39994</c:v>
                </c:pt>
                <c:pt idx="217">
                  <c:v>40086</c:v>
                </c:pt>
                <c:pt idx="218">
                  <c:v>40178</c:v>
                </c:pt>
                <c:pt idx="219">
                  <c:v>40268</c:v>
                </c:pt>
                <c:pt idx="220">
                  <c:v>40359</c:v>
                </c:pt>
                <c:pt idx="221">
                  <c:v>40451</c:v>
                </c:pt>
                <c:pt idx="222">
                  <c:v>40543</c:v>
                </c:pt>
                <c:pt idx="223">
                  <c:v>40633</c:v>
                </c:pt>
                <c:pt idx="224">
                  <c:v>40724</c:v>
                </c:pt>
                <c:pt idx="225">
                  <c:v>40816</c:v>
                </c:pt>
                <c:pt idx="226">
                  <c:v>40908</c:v>
                </c:pt>
                <c:pt idx="227">
                  <c:v>40999</c:v>
                </c:pt>
                <c:pt idx="228">
                  <c:v>41090</c:v>
                </c:pt>
                <c:pt idx="229">
                  <c:v>41182</c:v>
                </c:pt>
                <c:pt idx="230">
                  <c:v>41274</c:v>
                </c:pt>
                <c:pt idx="231">
                  <c:v>41364</c:v>
                </c:pt>
                <c:pt idx="232">
                  <c:v>41455</c:v>
                </c:pt>
                <c:pt idx="233">
                  <c:v>41547</c:v>
                </c:pt>
                <c:pt idx="234">
                  <c:v>41639</c:v>
                </c:pt>
                <c:pt idx="235">
                  <c:v>41729</c:v>
                </c:pt>
                <c:pt idx="236">
                  <c:v>41820</c:v>
                </c:pt>
                <c:pt idx="237">
                  <c:v>41912</c:v>
                </c:pt>
                <c:pt idx="238">
                  <c:v>42004</c:v>
                </c:pt>
                <c:pt idx="239">
                  <c:v>42094</c:v>
                </c:pt>
                <c:pt idx="240">
                  <c:v>42185</c:v>
                </c:pt>
                <c:pt idx="241">
                  <c:v>42277</c:v>
                </c:pt>
                <c:pt idx="242">
                  <c:v>42369</c:v>
                </c:pt>
                <c:pt idx="243">
                  <c:v>42460</c:v>
                </c:pt>
                <c:pt idx="244">
                  <c:v>42551</c:v>
                </c:pt>
                <c:pt idx="245">
                  <c:v>42643</c:v>
                </c:pt>
                <c:pt idx="246">
                  <c:v>42735</c:v>
                </c:pt>
                <c:pt idx="247">
                  <c:v>42825</c:v>
                </c:pt>
                <c:pt idx="248">
                  <c:v>42916</c:v>
                </c:pt>
                <c:pt idx="249">
                  <c:v>43008</c:v>
                </c:pt>
                <c:pt idx="250">
                  <c:v>43100</c:v>
                </c:pt>
                <c:pt idx="251">
                  <c:v>43190</c:v>
                </c:pt>
                <c:pt idx="252">
                  <c:v>43281</c:v>
                </c:pt>
                <c:pt idx="253">
                  <c:v>43373</c:v>
                </c:pt>
                <c:pt idx="254">
                  <c:v>43465</c:v>
                </c:pt>
                <c:pt idx="255">
                  <c:v>43555</c:v>
                </c:pt>
                <c:pt idx="256">
                  <c:v>43646</c:v>
                </c:pt>
                <c:pt idx="257">
                  <c:v>43738</c:v>
                </c:pt>
                <c:pt idx="258">
                  <c:v>43830</c:v>
                </c:pt>
                <c:pt idx="259">
                  <c:v>43921</c:v>
                </c:pt>
                <c:pt idx="260">
                  <c:v>44012</c:v>
                </c:pt>
                <c:pt idx="261">
                  <c:v>44104</c:v>
                </c:pt>
                <c:pt idx="262">
                  <c:v>44196</c:v>
                </c:pt>
                <c:pt idx="263">
                  <c:v>44286</c:v>
                </c:pt>
                <c:pt idx="264">
                  <c:v>44377</c:v>
                </c:pt>
                <c:pt idx="265">
                  <c:v>44469</c:v>
                </c:pt>
                <c:pt idx="266">
                  <c:v>44561</c:v>
                </c:pt>
                <c:pt idx="267">
                  <c:v>44651</c:v>
                </c:pt>
                <c:pt idx="268">
                  <c:v>44742</c:v>
                </c:pt>
                <c:pt idx="269">
                  <c:v>44834</c:v>
                </c:pt>
              </c:numCache>
            </c:numRef>
          </c:cat>
          <c:val>
            <c:numRef>
              <c:f>'[Labour share.xls]data'!$D$77:$D$346</c:f>
              <c:numCache>
                <c:formatCode>General</c:formatCode>
                <c:ptCount val="270"/>
                <c:pt idx="167">
                  <c:v>13.5</c:v>
                </c:pt>
                <c:pt idx="168">
                  <c:v>12.6</c:v>
                </c:pt>
                <c:pt idx="169">
                  <c:v>13.1</c:v>
                </c:pt>
                <c:pt idx="170">
                  <c:v>12.3</c:v>
                </c:pt>
                <c:pt idx="171">
                  <c:v>13.5</c:v>
                </c:pt>
                <c:pt idx="172">
                  <c:v>13.2</c:v>
                </c:pt>
                <c:pt idx="173">
                  <c:v>12.5</c:v>
                </c:pt>
                <c:pt idx="174">
                  <c:v>13.1</c:v>
                </c:pt>
                <c:pt idx="175">
                  <c:v>12.5</c:v>
                </c:pt>
                <c:pt idx="176">
                  <c:v>11.7</c:v>
                </c:pt>
                <c:pt idx="177">
                  <c:v>11.3</c:v>
                </c:pt>
                <c:pt idx="178">
                  <c:v>11.7</c:v>
                </c:pt>
                <c:pt idx="179">
                  <c:v>11.8</c:v>
                </c:pt>
                <c:pt idx="180">
                  <c:v>11</c:v>
                </c:pt>
                <c:pt idx="181">
                  <c:v>11.3</c:v>
                </c:pt>
                <c:pt idx="182">
                  <c:v>10.7</c:v>
                </c:pt>
                <c:pt idx="183">
                  <c:v>10.1</c:v>
                </c:pt>
                <c:pt idx="184">
                  <c:v>10.7</c:v>
                </c:pt>
                <c:pt idx="185">
                  <c:v>10.5</c:v>
                </c:pt>
                <c:pt idx="186">
                  <c:v>11</c:v>
                </c:pt>
                <c:pt idx="187">
                  <c:v>11.1</c:v>
                </c:pt>
                <c:pt idx="188">
                  <c:v>10.9</c:v>
                </c:pt>
                <c:pt idx="189">
                  <c:v>11.2</c:v>
                </c:pt>
                <c:pt idx="190">
                  <c:v>11.4</c:v>
                </c:pt>
                <c:pt idx="191">
                  <c:v>11.7</c:v>
                </c:pt>
                <c:pt idx="192">
                  <c:v>11.8</c:v>
                </c:pt>
                <c:pt idx="193">
                  <c:v>11.8</c:v>
                </c:pt>
                <c:pt idx="194">
                  <c:v>11.4</c:v>
                </c:pt>
                <c:pt idx="195">
                  <c:v>11</c:v>
                </c:pt>
                <c:pt idx="196">
                  <c:v>12</c:v>
                </c:pt>
                <c:pt idx="197">
                  <c:v>11.5</c:v>
                </c:pt>
                <c:pt idx="198">
                  <c:v>11.3</c:v>
                </c:pt>
                <c:pt idx="199">
                  <c:v>11.4</c:v>
                </c:pt>
                <c:pt idx="200">
                  <c:v>11.7</c:v>
                </c:pt>
                <c:pt idx="201">
                  <c:v>11.2</c:v>
                </c:pt>
                <c:pt idx="202">
                  <c:v>11.5</c:v>
                </c:pt>
                <c:pt idx="203">
                  <c:v>10.8</c:v>
                </c:pt>
                <c:pt idx="204">
                  <c:v>11.3</c:v>
                </c:pt>
                <c:pt idx="205">
                  <c:v>11.1</c:v>
                </c:pt>
                <c:pt idx="206">
                  <c:v>10.3</c:v>
                </c:pt>
                <c:pt idx="207">
                  <c:v>10.3</c:v>
                </c:pt>
                <c:pt idx="208">
                  <c:v>10.8</c:v>
                </c:pt>
                <c:pt idx="209">
                  <c:v>10.6</c:v>
                </c:pt>
                <c:pt idx="210">
                  <c:v>10.7</c:v>
                </c:pt>
                <c:pt idx="211">
                  <c:v>11.1</c:v>
                </c:pt>
                <c:pt idx="212">
                  <c:v>10.7</c:v>
                </c:pt>
                <c:pt idx="213">
                  <c:v>11.2</c:v>
                </c:pt>
                <c:pt idx="214">
                  <c:v>10.9</c:v>
                </c:pt>
                <c:pt idx="215">
                  <c:v>10.199999999999999</c:v>
                </c:pt>
                <c:pt idx="216">
                  <c:v>9.8000000000000007</c:v>
                </c:pt>
                <c:pt idx="217">
                  <c:v>10.199999999999999</c:v>
                </c:pt>
                <c:pt idx="218">
                  <c:v>9.3000000000000007</c:v>
                </c:pt>
                <c:pt idx="219">
                  <c:v>10.4</c:v>
                </c:pt>
                <c:pt idx="220">
                  <c:v>10.5</c:v>
                </c:pt>
                <c:pt idx="221">
                  <c:v>10.7</c:v>
                </c:pt>
                <c:pt idx="222">
                  <c:v>10.9</c:v>
                </c:pt>
                <c:pt idx="223">
                  <c:v>10.8</c:v>
                </c:pt>
                <c:pt idx="224">
                  <c:v>10.199999999999999</c:v>
                </c:pt>
                <c:pt idx="225">
                  <c:v>10.4</c:v>
                </c:pt>
                <c:pt idx="226">
                  <c:v>10.9</c:v>
                </c:pt>
                <c:pt idx="227">
                  <c:v>10.4</c:v>
                </c:pt>
                <c:pt idx="228">
                  <c:v>10.8</c:v>
                </c:pt>
                <c:pt idx="229">
                  <c:v>11.2</c:v>
                </c:pt>
                <c:pt idx="230">
                  <c:v>11.4</c:v>
                </c:pt>
                <c:pt idx="231">
                  <c:v>11.3</c:v>
                </c:pt>
                <c:pt idx="232">
                  <c:v>10.8</c:v>
                </c:pt>
                <c:pt idx="233">
                  <c:v>11.2</c:v>
                </c:pt>
                <c:pt idx="234">
                  <c:v>11.3</c:v>
                </c:pt>
                <c:pt idx="235">
                  <c:v>11.3</c:v>
                </c:pt>
                <c:pt idx="236">
                  <c:v>11.4</c:v>
                </c:pt>
                <c:pt idx="237">
                  <c:v>12.5</c:v>
                </c:pt>
                <c:pt idx="238">
                  <c:v>12.2</c:v>
                </c:pt>
                <c:pt idx="239">
                  <c:v>12.4</c:v>
                </c:pt>
                <c:pt idx="240">
                  <c:v>12.2</c:v>
                </c:pt>
                <c:pt idx="241">
                  <c:v>12</c:v>
                </c:pt>
                <c:pt idx="242">
                  <c:v>11.8</c:v>
                </c:pt>
                <c:pt idx="243">
                  <c:v>11.9</c:v>
                </c:pt>
                <c:pt idx="244">
                  <c:v>11.8</c:v>
                </c:pt>
                <c:pt idx="245">
                  <c:v>11.4</c:v>
                </c:pt>
                <c:pt idx="246">
                  <c:v>11.9</c:v>
                </c:pt>
                <c:pt idx="247">
                  <c:v>11.8</c:v>
                </c:pt>
                <c:pt idx="248">
                  <c:v>11.3</c:v>
                </c:pt>
                <c:pt idx="249">
                  <c:v>11.5</c:v>
                </c:pt>
                <c:pt idx="250">
                  <c:v>11.6</c:v>
                </c:pt>
                <c:pt idx="251">
                  <c:v>11.3</c:v>
                </c:pt>
                <c:pt idx="252">
                  <c:v>11.2</c:v>
                </c:pt>
                <c:pt idx="253">
                  <c:v>11</c:v>
                </c:pt>
                <c:pt idx="254">
                  <c:v>10.7</c:v>
                </c:pt>
                <c:pt idx="255">
                  <c:v>11.2</c:v>
                </c:pt>
                <c:pt idx="256">
                  <c:v>10.7</c:v>
                </c:pt>
                <c:pt idx="257">
                  <c:v>11.3</c:v>
                </c:pt>
                <c:pt idx="258">
                  <c:v>11.4</c:v>
                </c:pt>
                <c:pt idx="259">
                  <c:v>11.2</c:v>
                </c:pt>
                <c:pt idx="260">
                  <c:v>10.4</c:v>
                </c:pt>
                <c:pt idx="261">
                  <c:v>11.7</c:v>
                </c:pt>
                <c:pt idx="262">
                  <c:v>11.1</c:v>
                </c:pt>
                <c:pt idx="263">
                  <c:v>11</c:v>
                </c:pt>
                <c:pt idx="264">
                  <c:v>11</c:v>
                </c:pt>
                <c:pt idx="265">
                  <c:v>10.8</c:v>
                </c:pt>
                <c:pt idx="266">
                  <c:v>10.6</c:v>
                </c:pt>
                <c:pt idx="267">
                  <c:v>10.7</c:v>
                </c:pt>
                <c:pt idx="268">
                  <c:v>10.4</c:v>
                </c:pt>
                <c:pt idx="269">
                  <c:v>10.1</c:v>
                </c:pt>
              </c:numCache>
            </c:numRef>
          </c:val>
          <c:smooth val="0"/>
          <c:extLst>
            <c:ext xmlns:c16="http://schemas.microsoft.com/office/drawing/2014/chart" uri="{C3380CC4-5D6E-409C-BE32-E72D297353CC}">
              <c16:uniqueId val="{00000000-D870-47C8-AA15-5D5DAFDA3F15}"/>
            </c:ext>
          </c:extLst>
        </c:ser>
        <c:dLbls>
          <c:showLegendKey val="0"/>
          <c:showVal val="0"/>
          <c:showCatName val="0"/>
          <c:showSerName val="0"/>
          <c:showPercent val="0"/>
          <c:showBubbleSize val="0"/>
        </c:dLbls>
        <c:smooth val="0"/>
        <c:axId val="563609048"/>
        <c:axId val="1"/>
      </c:lineChart>
      <c:dateAx>
        <c:axId val="563609048"/>
        <c:scaling>
          <c:orientation val="minMax"/>
          <c:min val="36586"/>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Offset val="100"/>
        <c:baseTimeUnit val="months"/>
        <c:majorUnit val="36"/>
        <c:majorTimeUnit val="months"/>
      </c:dateAx>
      <c:valAx>
        <c:axId val="1"/>
        <c:scaling>
          <c:orientation val="minMax"/>
          <c:min val="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3609048"/>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Wage Growth Dispersion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'[Wage growth dispersion skewness.xlsx]Sheet2'!$A$4:$A$5</c:f>
              <c:strCache>
                <c:ptCount val="2"/>
                <c:pt idx="0">
                  <c:v>Average August 2017 - October 2017</c:v>
                </c:pt>
                <c:pt idx="1">
                  <c:v>May 2022 - March 2023</c:v>
                </c:pt>
              </c:strCache>
            </c:strRef>
          </c:cat>
          <c:val>
            <c:numRef>
              <c:f>'[Wage growth dispersion skewness.xlsx]Sheet2'!$B$4:$B$5</c:f>
              <c:numCache>
                <c:formatCode>General</c:formatCode>
                <c:ptCount val="2"/>
                <c:pt idx="0">
                  <c:v>1.3425743000000001</c:v>
                </c:pt>
                <c:pt idx="1">
                  <c:v>3.1758591272727275</c:v>
                </c:pt>
              </c:numCache>
            </c:numRef>
          </c:val>
          <c:extLst>
            <c:ext xmlns:c16="http://schemas.microsoft.com/office/drawing/2014/chart" uri="{C3380CC4-5D6E-409C-BE32-E72D297353CC}">
              <c16:uniqueId val="{00000000-68D8-4156-948A-D55DD937FA7A}"/>
            </c:ext>
          </c:extLst>
        </c:ser>
        <c:dLbls>
          <c:showLegendKey val="0"/>
          <c:showVal val="0"/>
          <c:showCatName val="0"/>
          <c:showSerName val="0"/>
          <c:showPercent val="0"/>
          <c:showBubbleSize val="0"/>
        </c:dLbls>
        <c:gapWidth val="219"/>
        <c:overlap val="-27"/>
        <c:axId val="704312840"/>
        <c:axId val="704311856"/>
      </c:barChart>
      <c:catAx>
        <c:axId val="70431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4311856"/>
        <c:crosses val="autoZero"/>
        <c:auto val="1"/>
        <c:lblAlgn val="ctr"/>
        <c:lblOffset val="100"/>
        <c:noMultiLvlLbl val="0"/>
      </c:catAx>
      <c:valAx>
        <c:axId val="70431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Standard Deviation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4312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Expected Wage Growth</a:t>
            </a:r>
            <a:r>
              <a:rPr lang="en-US" baseline="0" dirty="0"/>
              <a:t> Dispersion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'[Wage growth dispersion skewness.xlsx]Sheet2'!$A$4:$A$5</c:f>
              <c:strCache>
                <c:ptCount val="2"/>
                <c:pt idx="0">
                  <c:v>Average August 2017 - October 2017</c:v>
                </c:pt>
                <c:pt idx="1">
                  <c:v>May 2022 - March 2023</c:v>
                </c:pt>
              </c:strCache>
            </c:strRef>
          </c:cat>
          <c:val>
            <c:numRef>
              <c:f>'[Wage growth dispersion skewness.xlsx]Sheet2'!$H$4:$H$5</c:f>
              <c:numCache>
                <c:formatCode>General</c:formatCode>
                <c:ptCount val="2"/>
                <c:pt idx="0">
                  <c:v>1.0202080999999998</c:v>
                </c:pt>
                <c:pt idx="1">
                  <c:v>2.1015347272727269</c:v>
                </c:pt>
              </c:numCache>
            </c:numRef>
          </c:val>
          <c:extLst>
            <c:ext xmlns:c16="http://schemas.microsoft.com/office/drawing/2014/chart" uri="{C3380CC4-5D6E-409C-BE32-E72D297353CC}">
              <c16:uniqueId val="{00000000-F24D-405A-920C-AFD513FE8B83}"/>
            </c:ext>
          </c:extLst>
        </c:ser>
        <c:dLbls>
          <c:showLegendKey val="0"/>
          <c:showVal val="0"/>
          <c:showCatName val="0"/>
          <c:showSerName val="0"/>
          <c:showPercent val="0"/>
          <c:showBubbleSize val="0"/>
        </c:dLbls>
        <c:gapWidth val="219"/>
        <c:overlap val="-27"/>
        <c:axId val="704312840"/>
        <c:axId val="704311856"/>
      </c:barChart>
      <c:catAx>
        <c:axId val="704312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4311856"/>
        <c:crosses val="autoZero"/>
        <c:auto val="1"/>
        <c:lblAlgn val="ctr"/>
        <c:lblOffset val="100"/>
        <c:noMultiLvlLbl val="0"/>
      </c:catAx>
      <c:valAx>
        <c:axId val="70431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Standard Deviation (%)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04312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01609569154057E-2"/>
          <c:y val="3.3781354619784092E-2"/>
          <c:w val="0.94719839043084597"/>
          <c:h val="0.89582492016682669"/>
        </c:manualLayout>
      </c:layout>
      <c:lineChart>
        <c:grouping val="standard"/>
        <c:varyColors val="0"/>
        <c:ser>
          <c:idx val="0"/>
          <c:order val="0"/>
          <c:spPr>
            <a:ln w="28575" cap="rnd">
              <a:solidFill>
                <a:schemeClr val="accent1"/>
              </a:solidFill>
              <a:round/>
            </a:ln>
            <a:effectLst/>
          </c:spPr>
          <c:marker>
            <c:symbol val="none"/>
          </c:marker>
          <c:cat>
            <c:numRef>
              <c:f>TSV_output!$A$2:$A$261</c:f>
              <c:numCache>
                <c:formatCode>d\-mmm\-yy</c:formatCode>
                <c:ptCount val="260"/>
                <c:pt idx="0">
                  <c:v>37042</c:v>
                </c:pt>
                <c:pt idx="1">
                  <c:v>37072</c:v>
                </c:pt>
                <c:pt idx="2">
                  <c:v>37103</c:v>
                </c:pt>
                <c:pt idx="3">
                  <c:v>37134</c:v>
                </c:pt>
                <c:pt idx="4">
                  <c:v>37164</c:v>
                </c:pt>
                <c:pt idx="5">
                  <c:v>37195</c:v>
                </c:pt>
                <c:pt idx="6">
                  <c:v>37225</c:v>
                </c:pt>
                <c:pt idx="7">
                  <c:v>37256</c:v>
                </c:pt>
                <c:pt idx="8">
                  <c:v>37287</c:v>
                </c:pt>
                <c:pt idx="9">
                  <c:v>37315</c:v>
                </c:pt>
                <c:pt idx="10">
                  <c:v>37346</c:v>
                </c:pt>
                <c:pt idx="11">
                  <c:v>37376</c:v>
                </c:pt>
                <c:pt idx="12">
                  <c:v>37407</c:v>
                </c:pt>
                <c:pt idx="13">
                  <c:v>37437</c:v>
                </c:pt>
                <c:pt idx="14">
                  <c:v>37468</c:v>
                </c:pt>
                <c:pt idx="15">
                  <c:v>37499</c:v>
                </c:pt>
                <c:pt idx="16">
                  <c:v>37529</c:v>
                </c:pt>
                <c:pt idx="17">
                  <c:v>37560</c:v>
                </c:pt>
                <c:pt idx="18">
                  <c:v>37590</c:v>
                </c:pt>
                <c:pt idx="19">
                  <c:v>37621</c:v>
                </c:pt>
                <c:pt idx="20">
                  <c:v>37652</c:v>
                </c:pt>
                <c:pt idx="21">
                  <c:v>37680</c:v>
                </c:pt>
                <c:pt idx="22">
                  <c:v>37711</c:v>
                </c:pt>
                <c:pt idx="23">
                  <c:v>37741</c:v>
                </c:pt>
                <c:pt idx="24">
                  <c:v>37772</c:v>
                </c:pt>
                <c:pt idx="25">
                  <c:v>37802</c:v>
                </c:pt>
                <c:pt idx="26">
                  <c:v>37833</c:v>
                </c:pt>
                <c:pt idx="27">
                  <c:v>37864</c:v>
                </c:pt>
                <c:pt idx="28">
                  <c:v>37894</c:v>
                </c:pt>
                <c:pt idx="29">
                  <c:v>37925</c:v>
                </c:pt>
                <c:pt idx="30">
                  <c:v>37955</c:v>
                </c:pt>
                <c:pt idx="31">
                  <c:v>37986</c:v>
                </c:pt>
                <c:pt idx="32">
                  <c:v>38017</c:v>
                </c:pt>
                <c:pt idx="33">
                  <c:v>38046</c:v>
                </c:pt>
                <c:pt idx="34">
                  <c:v>38077</c:v>
                </c:pt>
                <c:pt idx="35">
                  <c:v>38107</c:v>
                </c:pt>
                <c:pt idx="36">
                  <c:v>38138</c:v>
                </c:pt>
                <c:pt idx="37">
                  <c:v>38168</c:v>
                </c:pt>
                <c:pt idx="38">
                  <c:v>38199</c:v>
                </c:pt>
                <c:pt idx="39">
                  <c:v>38230</c:v>
                </c:pt>
                <c:pt idx="40">
                  <c:v>38260</c:v>
                </c:pt>
                <c:pt idx="41">
                  <c:v>38291</c:v>
                </c:pt>
                <c:pt idx="42">
                  <c:v>38321</c:v>
                </c:pt>
                <c:pt idx="43">
                  <c:v>38352</c:v>
                </c:pt>
                <c:pt idx="44">
                  <c:v>38383</c:v>
                </c:pt>
                <c:pt idx="45">
                  <c:v>38411</c:v>
                </c:pt>
                <c:pt idx="46">
                  <c:v>38442</c:v>
                </c:pt>
                <c:pt idx="47">
                  <c:v>38472</c:v>
                </c:pt>
                <c:pt idx="48">
                  <c:v>38503</c:v>
                </c:pt>
                <c:pt idx="49">
                  <c:v>38533</c:v>
                </c:pt>
                <c:pt idx="50">
                  <c:v>38564</c:v>
                </c:pt>
                <c:pt idx="51">
                  <c:v>38595</c:v>
                </c:pt>
                <c:pt idx="52">
                  <c:v>38625</c:v>
                </c:pt>
                <c:pt idx="53">
                  <c:v>38656</c:v>
                </c:pt>
                <c:pt idx="54">
                  <c:v>38686</c:v>
                </c:pt>
                <c:pt idx="55">
                  <c:v>38717</c:v>
                </c:pt>
                <c:pt idx="56">
                  <c:v>38748</c:v>
                </c:pt>
                <c:pt idx="57">
                  <c:v>38776</c:v>
                </c:pt>
                <c:pt idx="58">
                  <c:v>38807</c:v>
                </c:pt>
                <c:pt idx="59">
                  <c:v>38837</c:v>
                </c:pt>
                <c:pt idx="60">
                  <c:v>38868</c:v>
                </c:pt>
                <c:pt idx="61">
                  <c:v>38898</c:v>
                </c:pt>
                <c:pt idx="62">
                  <c:v>38929</c:v>
                </c:pt>
                <c:pt idx="63">
                  <c:v>38960</c:v>
                </c:pt>
                <c:pt idx="64">
                  <c:v>38990</c:v>
                </c:pt>
                <c:pt idx="65">
                  <c:v>39021</c:v>
                </c:pt>
                <c:pt idx="66">
                  <c:v>39051</c:v>
                </c:pt>
                <c:pt idx="67">
                  <c:v>39082</c:v>
                </c:pt>
                <c:pt idx="68">
                  <c:v>39113</c:v>
                </c:pt>
                <c:pt idx="69">
                  <c:v>39141</c:v>
                </c:pt>
                <c:pt idx="70">
                  <c:v>39172</c:v>
                </c:pt>
                <c:pt idx="71">
                  <c:v>39202</c:v>
                </c:pt>
                <c:pt idx="72">
                  <c:v>39233</c:v>
                </c:pt>
                <c:pt idx="73">
                  <c:v>39263</c:v>
                </c:pt>
                <c:pt idx="74">
                  <c:v>39294</c:v>
                </c:pt>
                <c:pt idx="75">
                  <c:v>39325</c:v>
                </c:pt>
                <c:pt idx="76">
                  <c:v>39355</c:v>
                </c:pt>
                <c:pt idx="77">
                  <c:v>39386</c:v>
                </c:pt>
                <c:pt idx="78">
                  <c:v>39416</c:v>
                </c:pt>
                <c:pt idx="79">
                  <c:v>39447</c:v>
                </c:pt>
                <c:pt idx="80">
                  <c:v>39478</c:v>
                </c:pt>
                <c:pt idx="81">
                  <c:v>39507</c:v>
                </c:pt>
                <c:pt idx="82">
                  <c:v>39538</c:v>
                </c:pt>
                <c:pt idx="83">
                  <c:v>39568</c:v>
                </c:pt>
                <c:pt idx="84">
                  <c:v>39599</c:v>
                </c:pt>
                <c:pt idx="85">
                  <c:v>39629</c:v>
                </c:pt>
                <c:pt idx="86">
                  <c:v>39660</c:v>
                </c:pt>
                <c:pt idx="87">
                  <c:v>39691</c:v>
                </c:pt>
                <c:pt idx="88">
                  <c:v>39721</c:v>
                </c:pt>
                <c:pt idx="89">
                  <c:v>39752</c:v>
                </c:pt>
                <c:pt idx="90">
                  <c:v>39782</c:v>
                </c:pt>
                <c:pt idx="91">
                  <c:v>39813</c:v>
                </c:pt>
                <c:pt idx="92">
                  <c:v>39844</c:v>
                </c:pt>
                <c:pt idx="93">
                  <c:v>39872</c:v>
                </c:pt>
                <c:pt idx="94">
                  <c:v>39903</c:v>
                </c:pt>
                <c:pt idx="95">
                  <c:v>39933</c:v>
                </c:pt>
                <c:pt idx="96">
                  <c:v>39964</c:v>
                </c:pt>
                <c:pt idx="97">
                  <c:v>39994</c:v>
                </c:pt>
                <c:pt idx="98">
                  <c:v>40025</c:v>
                </c:pt>
                <c:pt idx="99">
                  <c:v>40056</c:v>
                </c:pt>
                <c:pt idx="100">
                  <c:v>40086</c:v>
                </c:pt>
                <c:pt idx="101">
                  <c:v>40117</c:v>
                </c:pt>
                <c:pt idx="102">
                  <c:v>40147</c:v>
                </c:pt>
                <c:pt idx="103">
                  <c:v>40178</c:v>
                </c:pt>
                <c:pt idx="104">
                  <c:v>40209</c:v>
                </c:pt>
                <c:pt idx="105">
                  <c:v>40237</c:v>
                </c:pt>
                <c:pt idx="106">
                  <c:v>40268</c:v>
                </c:pt>
                <c:pt idx="107">
                  <c:v>40298</c:v>
                </c:pt>
                <c:pt idx="108">
                  <c:v>40329</c:v>
                </c:pt>
                <c:pt idx="109">
                  <c:v>40359</c:v>
                </c:pt>
                <c:pt idx="110">
                  <c:v>40390</c:v>
                </c:pt>
                <c:pt idx="111">
                  <c:v>40421</c:v>
                </c:pt>
                <c:pt idx="112">
                  <c:v>40451</c:v>
                </c:pt>
                <c:pt idx="113">
                  <c:v>40482</c:v>
                </c:pt>
                <c:pt idx="114">
                  <c:v>40512</c:v>
                </c:pt>
                <c:pt idx="115">
                  <c:v>40543</c:v>
                </c:pt>
                <c:pt idx="116">
                  <c:v>40574</c:v>
                </c:pt>
                <c:pt idx="117">
                  <c:v>40602</c:v>
                </c:pt>
                <c:pt idx="118">
                  <c:v>40633</c:v>
                </c:pt>
                <c:pt idx="119">
                  <c:v>40663</c:v>
                </c:pt>
                <c:pt idx="120">
                  <c:v>40694</c:v>
                </c:pt>
                <c:pt idx="121">
                  <c:v>40724</c:v>
                </c:pt>
                <c:pt idx="122">
                  <c:v>40755</c:v>
                </c:pt>
                <c:pt idx="123">
                  <c:v>40786</c:v>
                </c:pt>
                <c:pt idx="124">
                  <c:v>40816</c:v>
                </c:pt>
                <c:pt idx="125">
                  <c:v>40847</c:v>
                </c:pt>
                <c:pt idx="126">
                  <c:v>40877</c:v>
                </c:pt>
                <c:pt idx="127">
                  <c:v>40908</c:v>
                </c:pt>
                <c:pt idx="128">
                  <c:v>40939</c:v>
                </c:pt>
                <c:pt idx="129">
                  <c:v>40968</c:v>
                </c:pt>
                <c:pt idx="130">
                  <c:v>40999</c:v>
                </c:pt>
                <c:pt idx="131">
                  <c:v>41029</c:v>
                </c:pt>
                <c:pt idx="132">
                  <c:v>41060</c:v>
                </c:pt>
                <c:pt idx="133">
                  <c:v>41090</c:v>
                </c:pt>
                <c:pt idx="134">
                  <c:v>41121</c:v>
                </c:pt>
                <c:pt idx="135">
                  <c:v>41152</c:v>
                </c:pt>
                <c:pt idx="136">
                  <c:v>41182</c:v>
                </c:pt>
                <c:pt idx="137">
                  <c:v>41213</c:v>
                </c:pt>
                <c:pt idx="138">
                  <c:v>41243</c:v>
                </c:pt>
                <c:pt idx="139">
                  <c:v>41274</c:v>
                </c:pt>
                <c:pt idx="140">
                  <c:v>41305</c:v>
                </c:pt>
                <c:pt idx="141">
                  <c:v>41333</c:v>
                </c:pt>
                <c:pt idx="142">
                  <c:v>41364</c:v>
                </c:pt>
                <c:pt idx="143">
                  <c:v>41394</c:v>
                </c:pt>
                <c:pt idx="144">
                  <c:v>41425</c:v>
                </c:pt>
                <c:pt idx="145">
                  <c:v>41455</c:v>
                </c:pt>
                <c:pt idx="146">
                  <c:v>41486</c:v>
                </c:pt>
                <c:pt idx="147">
                  <c:v>41517</c:v>
                </c:pt>
                <c:pt idx="148">
                  <c:v>41547</c:v>
                </c:pt>
                <c:pt idx="149">
                  <c:v>41578</c:v>
                </c:pt>
                <c:pt idx="150">
                  <c:v>41608</c:v>
                </c:pt>
                <c:pt idx="151">
                  <c:v>41639</c:v>
                </c:pt>
                <c:pt idx="152">
                  <c:v>41670</c:v>
                </c:pt>
                <c:pt idx="153">
                  <c:v>41698</c:v>
                </c:pt>
                <c:pt idx="154">
                  <c:v>41729</c:v>
                </c:pt>
                <c:pt idx="155">
                  <c:v>41759</c:v>
                </c:pt>
                <c:pt idx="156">
                  <c:v>41790</c:v>
                </c:pt>
                <c:pt idx="157">
                  <c:v>41820</c:v>
                </c:pt>
                <c:pt idx="158">
                  <c:v>41851</c:v>
                </c:pt>
                <c:pt idx="159">
                  <c:v>41882</c:v>
                </c:pt>
                <c:pt idx="160">
                  <c:v>41912</c:v>
                </c:pt>
                <c:pt idx="161">
                  <c:v>41943</c:v>
                </c:pt>
                <c:pt idx="162">
                  <c:v>41973</c:v>
                </c:pt>
                <c:pt idx="163">
                  <c:v>42004</c:v>
                </c:pt>
                <c:pt idx="164">
                  <c:v>42035</c:v>
                </c:pt>
                <c:pt idx="165">
                  <c:v>42063</c:v>
                </c:pt>
                <c:pt idx="166">
                  <c:v>42094</c:v>
                </c:pt>
                <c:pt idx="167">
                  <c:v>42124</c:v>
                </c:pt>
                <c:pt idx="168">
                  <c:v>42155</c:v>
                </c:pt>
                <c:pt idx="169">
                  <c:v>42185</c:v>
                </c:pt>
                <c:pt idx="170">
                  <c:v>42216</c:v>
                </c:pt>
                <c:pt idx="171">
                  <c:v>42247</c:v>
                </c:pt>
                <c:pt idx="172">
                  <c:v>42277</c:v>
                </c:pt>
                <c:pt idx="173">
                  <c:v>42308</c:v>
                </c:pt>
                <c:pt idx="174">
                  <c:v>42338</c:v>
                </c:pt>
                <c:pt idx="175">
                  <c:v>42369</c:v>
                </c:pt>
                <c:pt idx="176">
                  <c:v>42400</c:v>
                </c:pt>
                <c:pt idx="177">
                  <c:v>42429</c:v>
                </c:pt>
                <c:pt idx="178">
                  <c:v>42460</c:v>
                </c:pt>
                <c:pt idx="179">
                  <c:v>42490</c:v>
                </c:pt>
                <c:pt idx="180">
                  <c:v>42521</c:v>
                </c:pt>
                <c:pt idx="181">
                  <c:v>42551</c:v>
                </c:pt>
                <c:pt idx="182">
                  <c:v>42582</c:v>
                </c:pt>
                <c:pt idx="183">
                  <c:v>42613</c:v>
                </c:pt>
                <c:pt idx="184">
                  <c:v>42643</c:v>
                </c:pt>
                <c:pt idx="185">
                  <c:v>42674</c:v>
                </c:pt>
                <c:pt idx="186">
                  <c:v>42704</c:v>
                </c:pt>
                <c:pt idx="187">
                  <c:v>42735</c:v>
                </c:pt>
                <c:pt idx="188">
                  <c:v>42766</c:v>
                </c:pt>
                <c:pt idx="189">
                  <c:v>42794</c:v>
                </c:pt>
                <c:pt idx="190">
                  <c:v>42825</c:v>
                </c:pt>
                <c:pt idx="191">
                  <c:v>42855</c:v>
                </c:pt>
                <c:pt idx="192">
                  <c:v>42886</c:v>
                </c:pt>
                <c:pt idx="193">
                  <c:v>42916</c:v>
                </c:pt>
                <c:pt idx="194">
                  <c:v>42947</c:v>
                </c:pt>
                <c:pt idx="195">
                  <c:v>42978</c:v>
                </c:pt>
                <c:pt idx="196">
                  <c:v>43008</c:v>
                </c:pt>
                <c:pt idx="197">
                  <c:v>43039</c:v>
                </c:pt>
                <c:pt idx="198">
                  <c:v>43069</c:v>
                </c:pt>
                <c:pt idx="199">
                  <c:v>43100</c:v>
                </c:pt>
                <c:pt idx="200">
                  <c:v>43131</c:v>
                </c:pt>
                <c:pt idx="201">
                  <c:v>43159</c:v>
                </c:pt>
                <c:pt idx="202">
                  <c:v>43190</c:v>
                </c:pt>
                <c:pt idx="203">
                  <c:v>43220</c:v>
                </c:pt>
                <c:pt idx="204">
                  <c:v>43251</c:v>
                </c:pt>
                <c:pt idx="205">
                  <c:v>43281</c:v>
                </c:pt>
                <c:pt idx="206">
                  <c:v>43312</c:v>
                </c:pt>
                <c:pt idx="207">
                  <c:v>43343</c:v>
                </c:pt>
                <c:pt idx="208">
                  <c:v>43373</c:v>
                </c:pt>
                <c:pt idx="209">
                  <c:v>43404</c:v>
                </c:pt>
                <c:pt idx="210">
                  <c:v>43434</c:v>
                </c:pt>
                <c:pt idx="211">
                  <c:v>43465</c:v>
                </c:pt>
                <c:pt idx="212">
                  <c:v>43496</c:v>
                </c:pt>
                <c:pt idx="213">
                  <c:v>43524</c:v>
                </c:pt>
                <c:pt idx="214">
                  <c:v>43555</c:v>
                </c:pt>
                <c:pt idx="215">
                  <c:v>43585</c:v>
                </c:pt>
                <c:pt idx="216">
                  <c:v>43616</c:v>
                </c:pt>
                <c:pt idx="217">
                  <c:v>43646</c:v>
                </c:pt>
                <c:pt idx="218">
                  <c:v>43677</c:v>
                </c:pt>
                <c:pt idx="219">
                  <c:v>43708</c:v>
                </c:pt>
                <c:pt idx="220">
                  <c:v>43738</c:v>
                </c:pt>
                <c:pt idx="221">
                  <c:v>43769</c:v>
                </c:pt>
                <c:pt idx="222">
                  <c:v>43799</c:v>
                </c:pt>
                <c:pt idx="223">
                  <c:v>43830</c:v>
                </c:pt>
                <c:pt idx="224">
                  <c:v>43861</c:v>
                </c:pt>
                <c:pt idx="225">
                  <c:v>43890</c:v>
                </c:pt>
                <c:pt idx="226">
                  <c:v>43921</c:v>
                </c:pt>
                <c:pt idx="227">
                  <c:v>43951</c:v>
                </c:pt>
                <c:pt idx="228">
                  <c:v>43982</c:v>
                </c:pt>
                <c:pt idx="229">
                  <c:v>44012</c:v>
                </c:pt>
                <c:pt idx="230">
                  <c:v>44043</c:v>
                </c:pt>
                <c:pt idx="231">
                  <c:v>44074</c:v>
                </c:pt>
                <c:pt idx="232">
                  <c:v>44104</c:v>
                </c:pt>
                <c:pt idx="233">
                  <c:v>44135</c:v>
                </c:pt>
                <c:pt idx="234">
                  <c:v>44165</c:v>
                </c:pt>
                <c:pt idx="235">
                  <c:v>44196</c:v>
                </c:pt>
                <c:pt idx="236">
                  <c:v>44227</c:v>
                </c:pt>
                <c:pt idx="237">
                  <c:v>44255</c:v>
                </c:pt>
                <c:pt idx="238">
                  <c:v>44286</c:v>
                </c:pt>
                <c:pt idx="239">
                  <c:v>44316</c:v>
                </c:pt>
                <c:pt idx="240">
                  <c:v>44347</c:v>
                </c:pt>
                <c:pt idx="241">
                  <c:v>44377</c:v>
                </c:pt>
                <c:pt idx="242">
                  <c:v>44408</c:v>
                </c:pt>
                <c:pt idx="243">
                  <c:v>44439</c:v>
                </c:pt>
                <c:pt idx="244">
                  <c:v>44469</c:v>
                </c:pt>
                <c:pt idx="245">
                  <c:v>44500</c:v>
                </c:pt>
                <c:pt idx="246">
                  <c:v>44530</c:v>
                </c:pt>
                <c:pt idx="247">
                  <c:v>44561</c:v>
                </c:pt>
                <c:pt idx="248">
                  <c:v>44592</c:v>
                </c:pt>
                <c:pt idx="249">
                  <c:v>44620</c:v>
                </c:pt>
                <c:pt idx="250">
                  <c:v>44651</c:v>
                </c:pt>
                <c:pt idx="251">
                  <c:v>44681</c:v>
                </c:pt>
                <c:pt idx="252">
                  <c:v>44712</c:v>
                </c:pt>
                <c:pt idx="253">
                  <c:v>44742</c:v>
                </c:pt>
                <c:pt idx="254">
                  <c:v>44773</c:v>
                </c:pt>
                <c:pt idx="255">
                  <c:v>44804</c:v>
                </c:pt>
                <c:pt idx="256">
                  <c:v>44834</c:v>
                </c:pt>
                <c:pt idx="257">
                  <c:v>44865</c:v>
                </c:pt>
                <c:pt idx="258">
                  <c:v>44895</c:v>
                </c:pt>
                <c:pt idx="259">
                  <c:v>44926</c:v>
                </c:pt>
              </c:numCache>
            </c:numRef>
          </c:cat>
          <c:val>
            <c:numRef>
              <c:f>TSV_output!$B$2:$B$261</c:f>
              <c:numCache>
                <c:formatCode>General</c:formatCode>
                <c:ptCount val="260"/>
                <c:pt idx="0">
                  <c:v>0.46321525885558601</c:v>
                </c:pt>
                <c:pt idx="1">
                  <c:v>0.45720108695652201</c:v>
                </c:pt>
                <c:pt idx="2">
                  <c:v>0.44639244774106501</c:v>
                </c:pt>
                <c:pt idx="3">
                  <c:v>0.44586415601883</c:v>
                </c:pt>
                <c:pt idx="4">
                  <c:v>0.42972427706792199</c:v>
                </c:pt>
                <c:pt idx="5">
                  <c:v>0.419397993311037</c:v>
                </c:pt>
                <c:pt idx="6">
                  <c:v>0.39539473684210502</c:v>
                </c:pt>
                <c:pt idx="7">
                  <c:v>0.39855072463768099</c:v>
                </c:pt>
                <c:pt idx="8">
                  <c:v>0.40848806366047702</c:v>
                </c:pt>
                <c:pt idx="9">
                  <c:v>0.40726072607260699</c:v>
                </c:pt>
                <c:pt idx="10">
                  <c:v>0.409329829172142</c:v>
                </c:pt>
                <c:pt idx="11">
                  <c:v>0.397535667963684</c:v>
                </c:pt>
                <c:pt idx="12">
                  <c:v>0.40526315789473699</c:v>
                </c:pt>
                <c:pt idx="13">
                  <c:v>0.40013097576948298</c:v>
                </c:pt>
                <c:pt idx="14">
                  <c:v>0.39766081871344999</c:v>
                </c:pt>
                <c:pt idx="15">
                  <c:v>0.38952745849297599</c:v>
                </c:pt>
                <c:pt idx="16">
                  <c:v>0.39391979301423002</c:v>
                </c:pt>
                <c:pt idx="17">
                  <c:v>0.39686684073106998</c:v>
                </c:pt>
                <c:pt idx="18">
                  <c:v>0.39775725593667499</c:v>
                </c:pt>
                <c:pt idx="19">
                  <c:v>0.40608108108108099</c:v>
                </c:pt>
                <c:pt idx="20">
                  <c:v>0.392880685563612</c:v>
                </c:pt>
                <c:pt idx="21">
                  <c:v>0.38798171129980402</c:v>
                </c:pt>
                <c:pt idx="22">
                  <c:v>0.38628872775214201</c:v>
                </c:pt>
                <c:pt idx="23">
                  <c:v>0.39636608344549101</c:v>
                </c:pt>
                <c:pt idx="24">
                  <c:v>0.39468302658486698</c:v>
                </c:pt>
                <c:pt idx="25">
                  <c:v>0.38114209827357198</c:v>
                </c:pt>
                <c:pt idx="26">
                  <c:v>0.38231382978723399</c:v>
                </c:pt>
                <c:pt idx="27">
                  <c:v>0.394806924101198</c:v>
                </c:pt>
                <c:pt idx="28">
                  <c:v>0.41004752206381501</c:v>
                </c:pt>
                <c:pt idx="29">
                  <c:v>0.41752224503764501</c:v>
                </c:pt>
                <c:pt idx="30">
                  <c:v>0.42141386410432402</c:v>
                </c:pt>
                <c:pt idx="31">
                  <c:v>0.42441054091539498</c:v>
                </c:pt>
                <c:pt idx="32">
                  <c:v>0.42966573816156001</c:v>
                </c:pt>
                <c:pt idx="33">
                  <c:v>0.43514644351464399</c:v>
                </c:pt>
                <c:pt idx="34">
                  <c:v>0.43980514961725797</c:v>
                </c:pt>
                <c:pt idx="35">
                  <c:v>0.44390243902439003</c:v>
                </c:pt>
                <c:pt idx="36">
                  <c:v>0.44606819763396</c:v>
                </c:pt>
                <c:pt idx="37">
                  <c:v>0.45818692902319003</c:v>
                </c:pt>
                <c:pt idx="38">
                  <c:v>0.46476868327402099</c:v>
                </c:pt>
                <c:pt idx="39">
                  <c:v>0.46752319771591699</c:v>
                </c:pt>
                <c:pt idx="40">
                  <c:v>0.46886184681460302</c:v>
                </c:pt>
                <c:pt idx="41">
                  <c:v>0.46766169154228898</c:v>
                </c:pt>
                <c:pt idx="42">
                  <c:v>0.46521433591004901</c:v>
                </c:pt>
                <c:pt idx="43">
                  <c:v>0.46315789473684199</c:v>
                </c:pt>
                <c:pt idx="44">
                  <c:v>0.452660677263303</c:v>
                </c:pt>
                <c:pt idx="45">
                  <c:v>0.45268361581920902</c:v>
                </c:pt>
                <c:pt idx="46">
                  <c:v>0.45</c:v>
                </c:pt>
                <c:pt idx="47">
                  <c:v>0.44637883008356499</c:v>
                </c:pt>
                <c:pt idx="48">
                  <c:v>0.446764091858038</c:v>
                </c:pt>
                <c:pt idx="49">
                  <c:v>0.44452247191011202</c:v>
                </c:pt>
                <c:pt idx="50">
                  <c:v>0.43943661971831</c:v>
                </c:pt>
                <c:pt idx="51">
                  <c:v>0.43354210160055701</c:v>
                </c:pt>
                <c:pt idx="52">
                  <c:v>0.40600000000000003</c:v>
                </c:pt>
                <c:pt idx="53">
                  <c:v>0.39401820546163902</c:v>
                </c:pt>
                <c:pt idx="54">
                  <c:v>0.38864071474154399</c:v>
                </c:pt>
                <c:pt idx="55">
                  <c:v>0.39587362991618302</c:v>
                </c:pt>
                <c:pt idx="56">
                  <c:v>0.38573232323232298</c:v>
                </c:pt>
                <c:pt idx="57">
                  <c:v>0.37344139650872799</c:v>
                </c:pt>
                <c:pt idx="58">
                  <c:v>0.365584813227189</c:v>
                </c:pt>
                <c:pt idx="59">
                  <c:v>0.35877403846153799</c:v>
                </c:pt>
                <c:pt idx="60">
                  <c:v>0.35786350148368001</c:v>
                </c:pt>
                <c:pt idx="61">
                  <c:v>0.35747938751472302</c:v>
                </c:pt>
                <c:pt idx="62">
                  <c:v>0.36153846153846197</c:v>
                </c:pt>
                <c:pt idx="63">
                  <c:v>0.36207914943886599</c:v>
                </c:pt>
                <c:pt idx="64">
                  <c:v>0.36664695446481399</c:v>
                </c:pt>
                <c:pt idx="65">
                  <c:v>0.37037037037037002</c:v>
                </c:pt>
                <c:pt idx="66">
                  <c:v>0.36449147560258699</c:v>
                </c:pt>
                <c:pt idx="67">
                  <c:v>0.36288901937756901</c:v>
                </c:pt>
                <c:pt idx="68">
                  <c:v>0.36709601873536302</c:v>
                </c:pt>
                <c:pt idx="69">
                  <c:v>0.37558685446009399</c:v>
                </c:pt>
                <c:pt idx="70">
                  <c:v>0.38297872340425498</c:v>
                </c:pt>
                <c:pt idx="71">
                  <c:v>0.389221556886228</c:v>
                </c:pt>
                <c:pt idx="72">
                  <c:v>0.39686369119421</c:v>
                </c:pt>
                <c:pt idx="73">
                  <c:v>0.40668693009118501</c:v>
                </c:pt>
                <c:pt idx="74">
                  <c:v>0.41458966565349498</c:v>
                </c:pt>
                <c:pt idx="75">
                  <c:v>0.41515151515151499</c:v>
                </c:pt>
                <c:pt idx="76">
                  <c:v>0.42234499693063199</c:v>
                </c:pt>
                <c:pt idx="77">
                  <c:v>0.42375995101040997</c:v>
                </c:pt>
                <c:pt idx="78">
                  <c:v>0.42723880597014902</c:v>
                </c:pt>
                <c:pt idx="79">
                  <c:v>0.41929499072356202</c:v>
                </c:pt>
                <c:pt idx="80">
                  <c:v>0.42231812577065397</c:v>
                </c:pt>
                <c:pt idx="81">
                  <c:v>0.42848335388409398</c:v>
                </c:pt>
                <c:pt idx="82">
                  <c:v>0.41751649670065999</c:v>
                </c:pt>
                <c:pt idx="83">
                  <c:v>0.41723076923076902</c:v>
                </c:pt>
                <c:pt idx="84">
                  <c:v>0.39047619047618998</c:v>
                </c:pt>
                <c:pt idx="85">
                  <c:v>0.37238979118329502</c:v>
                </c:pt>
                <c:pt idx="86">
                  <c:v>0.34913552704963702</c:v>
                </c:pt>
                <c:pt idx="87">
                  <c:v>0.335326086956522</c:v>
                </c:pt>
                <c:pt idx="88">
                  <c:v>0.31893333333333301</c:v>
                </c:pt>
                <c:pt idx="89">
                  <c:v>0.29005667181865002</c:v>
                </c:pt>
                <c:pt idx="90">
                  <c:v>0.26310534198701901</c:v>
                </c:pt>
                <c:pt idx="91">
                  <c:v>0.24161400097228999</c:v>
                </c:pt>
                <c:pt idx="92">
                  <c:v>0.22368421052631601</c:v>
                </c:pt>
                <c:pt idx="93">
                  <c:v>0.20715883668903801</c:v>
                </c:pt>
                <c:pt idx="94">
                  <c:v>0.19773519163763101</c:v>
                </c:pt>
                <c:pt idx="95">
                  <c:v>0.18455114822547</c:v>
                </c:pt>
                <c:pt idx="96">
                  <c:v>0.17606209150326799</c:v>
                </c:pt>
                <c:pt idx="97">
                  <c:v>0.173123486682809</c:v>
                </c:pt>
                <c:pt idx="98">
                  <c:v>0.177133655394525</c:v>
                </c:pt>
                <c:pt idx="99">
                  <c:v>0.176969696969697</c:v>
                </c:pt>
                <c:pt idx="100">
                  <c:v>0.174718196457327</c:v>
                </c:pt>
                <c:pt idx="101">
                  <c:v>0.17841140529531599</c:v>
                </c:pt>
                <c:pt idx="102">
                  <c:v>0.18507949449653499</c:v>
                </c:pt>
                <c:pt idx="103">
                  <c:v>0.19022185702547201</c:v>
                </c:pt>
                <c:pt idx="104">
                  <c:v>0.18629807692307701</c:v>
                </c:pt>
                <c:pt idx="105">
                  <c:v>0.18329374505146501</c:v>
                </c:pt>
                <c:pt idx="106">
                  <c:v>0.186454183266932</c:v>
                </c:pt>
                <c:pt idx="107">
                  <c:v>0.190590111642743</c:v>
                </c:pt>
                <c:pt idx="108">
                  <c:v>0.19413183279742799</c:v>
                </c:pt>
                <c:pt idx="109">
                  <c:v>0.192524115755627</c:v>
                </c:pt>
                <c:pt idx="110">
                  <c:v>0.186995153473344</c:v>
                </c:pt>
                <c:pt idx="111">
                  <c:v>0.18502024291498001</c:v>
                </c:pt>
                <c:pt idx="112">
                  <c:v>0.18145642658177499</c:v>
                </c:pt>
                <c:pt idx="113">
                  <c:v>0.18984812150279801</c:v>
                </c:pt>
                <c:pt idx="114">
                  <c:v>0.19296843787455101</c:v>
                </c:pt>
                <c:pt idx="115">
                  <c:v>0.19532488114104599</c:v>
                </c:pt>
                <c:pt idx="116">
                  <c:v>0.195826645264847</c:v>
                </c:pt>
                <c:pt idx="117">
                  <c:v>0.194522754732179</c:v>
                </c:pt>
                <c:pt idx="118">
                  <c:v>0.19130787977254299</c:v>
                </c:pt>
                <c:pt idx="119">
                  <c:v>0.184</c:v>
                </c:pt>
                <c:pt idx="120">
                  <c:v>0.181102362204724</c:v>
                </c:pt>
                <c:pt idx="121">
                  <c:v>0.17840375586854501</c:v>
                </c:pt>
                <c:pt idx="122">
                  <c:v>0.17770968977403301</c:v>
                </c:pt>
                <c:pt idx="123">
                  <c:v>0.17468069120961699</c:v>
                </c:pt>
                <c:pt idx="124">
                  <c:v>0.174822562570041</c:v>
                </c:pt>
                <c:pt idx="125">
                  <c:v>0.17029119056395101</c:v>
                </c:pt>
                <c:pt idx="126">
                  <c:v>0.17292673856452201</c:v>
                </c:pt>
                <c:pt idx="127">
                  <c:v>0.17726252804786799</c:v>
                </c:pt>
                <c:pt idx="128">
                  <c:v>0.17777777777777801</c:v>
                </c:pt>
                <c:pt idx="129">
                  <c:v>0.17685009487666001</c:v>
                </c:pt>
                <c:pt idx="130">
                  <c:v>0.17714285714285699</c:v>
                </c:pt>
                <c:pt idx="131">
                  <c:v>0.18083878414774901</c:v>
                </c:pt>
                <c:pt idx="132">
                  <c:v>0.183934807916182</c:v>
                </c:pt>
                <c:pt idx="133">
                  <c:v>0.184230769230769</c:v>
                </c:pt>
                <c:pt idx="134">
                  <c:v>0.190121520972168</c:v>
                </c:pt>
                <c:pt idx="135">
                  <c:v>0.192201654194565</c:v>
                </c:pt>
                <c:pt idx="136">
                  <c:v>0.19415943172849301</c:v>
                </c:pt>
                <c:pt idx="137">
                  <c:v>0.19510268562401301</c:v>
                </c:pt>
                <c:pt idx="138">
                  <c:v>0.197633136094675</c:v>
                </c:pt>
                <c:pt idx="139">
                  <c:v>0.19787150177374899</c:v>
                </c:pt>
                <c:pt idx="140">
                  <c:v>0.195046439628483</c:v>
                </c:pt>
                <c:pt idx="141">
                  <c:v>0.198425196850394</c:v>
                </c:pt>
                <c:pt idx="142">
                  <c:v>0.20435643564356401</c:v>
                </c:pt>
                <c:pt idx="143">
                  <c:v>0.207885304659498</c:v>
                </c:pt>
                <c:pt idx="144">
                  <c:v>0.21192842942345899</c:v>
                </c:pt>
                <c:pt idx="145">
                  <c:v>0.21629213483146101</c:v>
                </c:pt>
                <c:pt idx="146">
                  <c:v>0.21405750798722001</c:v>
                </c:pt>
                <c:pt idx="147">
                  <c:v>0.220700765203383</c:v>
                </c:pt>
                <c:pt idx="148">
                  <c:v>0.23003327787021599</c:v>
                </c:pt>
                <c:pt idx="149">
                  <c:v>0.24273504273504301</c:v>
                </c:pt>
                <c:pt idx="150">
                  <c:v>0.24310564276622801</c:v>
                </c:pt>
                <c:pt idx="151">
                  <c:v>0.248717948717949</c:v>
                </c:pt>
                <c:pt idx="152">
                  <c:v>0.26374113475177302</c:v>
                </c:pt>
                <c:pt idx="153">
                  <c:v>0.278481012658228</c:v>
                </c:pt>
                <c:pt idx="154">
                  <c:v>0.294770939379917</c:v>
                </c:pt>
                <c:pt idx="155">
                  <c:v>0.30918560606060602</c:v>
                </c:pt>
                <c:pt idx="156">
                  <c:v>0.32120329936923803</c:v>
                </c:pt>
                <c:pt idx="157">
                  <c:v>0.33283582089552199</c:v>
                </c:pt>
                <c:pt idx="158">
                  <c:v>0.34533468559837699</c:v>
                </c:pt>
                <c:pt idx="159">
                  <c:v>0.34982151963283997</c:v>
                </c:pt>
                <c:pt idx="160">
                  <c:v>0.36047107014849</c:v>
                </c:pt>
                <c:pt idx="161">
                  <c:v>0.36590436590436598</c:v>
                </c:pt>
                <c:pt idx="162">
                  <c:v>0.37860962566844902</c:v>
                </c:pt>
                <c:pt idx="163">
                  <c:v>0.38213132400430599</c:v>
                </c:pt>
                <c:pt idx="164">
                  <c:v>0.390760869565217</c:v>
                </c:pt>
                <c:pt idx="165">
                  <c:v>0.39923329682365799</c:v>
                </c:pt>
                <c:pt idx="166">
                  <c:v>0.40099282956425802</c:v>
                </c:pt>
                <c:pt idx="167">
                  <c:v>0.39339826839826803</c:v>
                </c:pt>
                <c:pt idx="168">
                  <c:v>0.39480800432666302</c:v>
                </c:pt>
                <c:pt idx="169">
                  <c:v>0.40614709110867198</c:v>
                </c:pt>
                <c:pt idx="170">
                  <c:v>0.41708825182686898</c:v>
                </c:pt>
                <c:pt idx="171">
                  <c:v>0.42159090909090902</c:v>
                </c:pt>
                <c:pt idx="172">
                  <c:v>0.43381924198250699</c:v>
                </c:pt>
                <c:pt idx="173">
                  <c:v>0.44101956135151199</c:v>
                </c:pt>
                <c:pt idx="174">
                  <c:v>0.44194312796208501</c:v>
                </c:pt>
                <c:pt idx="175">
                  <c:v>0.44418052256532098</c:v>
                </c:pt>
                <c:pt idx="176">
                  <c:v>0.437647058823529</c:v>
                </c:pt>
                <c:pt idx="177">
                  <c:v>0.44220509780675799</c:v>
                </c:pt>
                <c:pt idx="178">
                  <c:v>0.44657863145258098</c:v>
                </c:pt>
                <c:pt idx="179">
                  <c:v>0.45266990291262099</c:v>
                </c:pt>
                <c:pt idx="180">
                  <c:v>0.45465611685940399</c:v>
                </c:pt>
                <c:pt idx="181">
                  <c:v>0.45626911314984703</c:v>
                </c:pt>
                <c:pt idx="182">
                  <c:v>0.451438848920863</c:v>
                </c:pt>
                <c:pt idx="183">
                  <c:v>0.46600741656365902</c:v>
                </c:pt>
                <c:pt idx="184">
                  <c:v>0.47241165530068202</c:v>
                </c:pt>
                <c:pt idx="185">
                  <c:v>0.471285892634207</c:v>
                </c:pt>
                <c:pt idx="186">
                  <c:v>0.477602523659306</c:v>
                </c:pt>
                <c:pt idx="187">
                  <c:v>0.48188175460902699</c:v>
                </c:pt>
                <c:pt idx="188">
                  <c:v>0.49677419354838698</c:v>
                </c:pt>
                <c:pt idx="189">
                  <c:v>0.50687622789783904</c:v>
                </c:pt>
                <c:pt idx="190">
                  <c:v>0.51907894736842097</c:v>
                </c:pt>
                <c:pt idx="191">
                  <c:v>0.52585627938213597</c:v>
                </c:pt>
                <c:pt idx="192">
                  <c:v>0.52659932659932696</c:v>
                </c:pt>
                <c:pt idx="193">
                  <c:v>0.53603294440631399</c:v>
                </c:pt>
                <c:pt idx="194">
                  <c:v>0.54407713498622601</c:v>
                </c:pt>
                <c:pt idx="195">
                  <c:v>0.56053184044786597</c:v>
                </c:pt>
                <c:pt idx="196">
                  <c:v>0.569620253164557</c:v>
                </c:pt>
                <c:pt idx="197">
                  <c:v>0.56784968684759896</c:v>
                </c:pt>
                <c:pt idx="198">
                  <c:v>0.56185919343814095</c:v>
                </c:pt>
                <c:pt idx="199">
                  <c:v>0.56995175740868398</c:v>
                </c:pt>
                <c:pt idx="200">
                  <c:v>0.57646229739252997</c:v>
                </c:pt>
                <c:pt idx="201">
                  <c:v>0.57515878616796001</c:v>
                </c:pt>
                <c:pt idx="202">
                  <c:v>0.57344632768361603</c:v>
                </c:pt>
                <c:pt idx="203">
                  <c:v>0.58096590909090895</c:v>
                </c:pt>
                <c:pt idx="204">
                  <c:v>0.60866372980910399</c:v>
                </c:pt>
                <c:pt idx="205">
                  <c:v>0.61413843888070696</c:v>
                </c:pt>
                <c:pt idx="206">
                  <c:v>0.61555392516507701</c:v>
                </c:pt>
                <c:pt idx="207">
                  <c:v>0.61510530137981101</c:v>
                </c:pt>
                <c:pt idx="208">
                  <c:v>0.62782228696285503</c:v>
                </c:pt>
                <c:pt idx="209">
                  <c:v>0.62627737226277402</c:v>
                </c:pt>
                <c:pt idx="210">
                  <c:v>0.62949376375641997</c:v>
                </c:pt>
                <c:pt idx="211">
                  <c:v>0.64499252615844505</c:v>
                </c:pt>
                <c:pt idx="212">
                  <c:v>0.632911392405063</c:v>
                </c:pt>
                <c:pt idx="213">
                  <c:v>0.65177195685670297</c:v>
                </c:pt>
                <c:pt idx="214">
                  <c:v>0.64340490797546002</c:v>
                </c:pt>
                <c:pt idx="215">
                  <c:v>0.64551083591331304</c:v>
                </c:pt>
                <c:pt idx="216">
                  <c:v>0.617757712565839</c:v>
                </c:pt>
                <c:pt idx="217">
                  <c:v>0.63214837712519301</c:v>
                </c:pt>
                <c:pt idx="218">
                  <c:v>0.61796042617960401</c:v>
                </c:pt>
                <c:pt idx="219">
                  <c:v>0.62787136294027601</c:v>
                </c:pt>
                <c:pt idx="220">
                  <c:v>0.63231850117096</c:v>
                </c:pt>
                <c:pt idx="221">
                  <c:v>0.61485451761102605</c:v>
                </c:pt>
                <c:pt idx="222">
                  <c:v>0.62868217054263598</c:v>
                </c:pt>
                <c:pt idx="223">
                  <c:v>0.61057334326135504</c:v>
                </c:pt>
                <c:pt idx="224">
                  <c:v>0.60337243401759499</c:v>
                </c:pt>
                <c:pt idx="225">
                  <c:v>0.57848837209302295</c:v>
                </c:pt>
                <c:pt idx="226">
                  <c:v>0.46098265895953799</c:v>
                </c:pt>
                <c:pt idx="227">
                  <c:v>0.33642195295794702</c:v>
                </c:pt>
                <c:pt idx="228">
                  <c:v>0.235504652827487</c:v>
                </c:pt>
                <c:pt idx="229">
                  <c:v>0.24864498644986399</c:v>
                </c:pt>
                <c:pt idx="230">
                  <c:v>0.27501613944480302</c:v>
                </c:pt>
                <c:pt idx="231">
                  <c:v>0.29716696805304399</c:v>
                </c:pt>
                <c:pt idx="232">
                  <c:v>0.30796048808832099</c:v>
                </c:pt>
                <c:pt idx="233">
                  <c:v>0.31654264453348602</c:v>
                </c:pt>
                <c:pt idx="234">
                  <c:v>0.337845459672871</c:v>
                </c:pt>
                <c:pt idx="235">
                  <c:v>0.35706084959816298</c:v>
                </c:pt>
                <c:pt idx="236">
                  <c:v>0.363848396501458</c:v>
                </c:pt>
                <c:pt idx="237">
                  <c:v>0.37417812313209797</c:v>
                </c:pt>
                <c:pt idx="238">
                  <c:v>0.40181268882175197</c:v>
                </c:pt>
                <c:pt idx="239">
                  <c:v>0.46504559270516699</c:v>
                </c:pt>
                <c:pt idx="240">
                  <c:v>0.54062500000000002</c:v>
                </c:pt>
                <c:pt idx="241">
                  <c:v>0.62017994858611802</c:v>
                </c:pt>
                <c:pt idx="242">
                  <c:v>0.69556585043017904</c:v>
                </c:pt>
                <c:pt idx="243">
                  <c:v>0.77754820936639102</c:v>
                </c:pt>
                <c:pt idx="244">
                  <c:v>0.83836964160224903</c:v>
                </c:pt>
                <c:pt idx="245">
                  <c:v>0.88350217076700399</c:v>
                </c:pt>
                <c:pt idx="246">
                  <c:v>0.90750182083029896</c:v>
                </c:pt>
                <c:pt idx="247">
                  <c:v>0.94279346210995496</c:v>
                </c:pt>
                <c:pt idx="248">
                  <c:v>0.98998459167950703</c:v>
                </c:pt>
                <c:pt idx="249">
                  <c:v>1.02223987291501</c:v>
                </c:pt>
                <c:pt idx="250">
                  <c:v>0.99538461538461498</c:v>
                </c:pt>
                <c:pt idx="251">
                  <c:v>1.0116731517509701</c:v>
                </c:pt>
                <c:pt idx="252">
                  <c:v>0.99845440494590398</c:v>
                </c:pt>
                <c:pt idx="253">
                  <c:v>1.03839869281046</c:v>
                </c:pt>
                <c:pt idx="254">
                  <c:v>1.0538720538720501</c:v>
                </c:pt>
                <c:pt idx="255">
                  <c:v>1.0098039215686301</c:v>
                </c:pt>
                <c:pt idx="256">
                  <c:v>0.97032878909382503</c:v>
                </c:pt>
                <c:pt idx="257">
                  <c:v>0.94372990353697805</c:v>
                </c:pt>
                <c:pt idx="258">
                  <c:v>0.90787401574803195</c:v>
                </c:pt>
                <c:pt idx="259">
                  <c:v>0.90422984836392695</c:v>
                </c:pt>
              </c:numCache>
            </c:numRef>
          </c:val>
          <c:smooth val="0"/>
          <c:extLst>
            <c:ext xmlns:c16="http://schemas.microsoft.com/office/drawing/2014/chart" uri="{C3380CC4-5D6E-409C-BE32-E72D297353CC}">
              <c16:uniqueId val="{00000000-E401-49D8-A3E4-F410409BCAA1}"/>
            </c:ext>
          </c:extLst>
        </c:ser>
        <c:dLbls>
          <c:showLegendKey val="0"/>
          <c:showVal val="0"/>
          <c:showCatName val="0"/>
          <c:showSerName val="0"/>
          <c:showPercent val="0"/>
          <c:showBubbleSize val="0"/>
        </c:dLbls>
        <c:smooth val="0"/>
        <c:axId val="438427440"/>
        <c:axId val="438433344"/>
      </c:lineChart>
      <c:dateAx>
        <c:axId val="438427440"/>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38433344"/>
        <c:crosses val="autoZero"/>
        <c:auto val="1"/>
        <c:lblOffset val="100"/>
        <c:baseTimeUnit val="months"/>
        <c:majorUnit val="2"/>
        <c:majorTimeUnit val="years"/>
      </c:dateAx>
      <c:valAx>
        <c:axId val="43843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43842744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CHART!$A$4:$A$88</c:f>
              <c:numCache>
                <c:formatCode>m/d/yyyy</c:formatCode>
                <c:ptCount val="85"/>
                <c:pt idx="0">
                  <c:v>37256</c:v>
                </c:pt>
                <c:pt idx="1">
                  <c:v>37346</c:v>
                </c:pt>
                <c:pt idx="2">
                  <c:v>37437</c:v>
                </c:pt>
                <c:pt idx="3">
                  <c:v>37529</c:v>
                </c:pt>
                <c:pt idx="4">
                  <c:v>37621</c:v>
                </c:pt>
                <c:pt idx="5">
                  <c:v>37711</c:v>
                </c:pt>
                <c:pt idx="6">
                  <c:v>37802</c:v>
                </c:pt>
                <c:pt idx="7">
                  <c:v>37894</c:v>
                </c:pt>
                <c:pt idx="8">
                  <c:v>37986</c:v>
                </c:pt>
                <c:pt idx="9">
                  <c:v>38077</c:v>
                </c:pt>
                <c:pt idx="10">
                  <c:v>38168</c:v>
                </c:pt>
                <c:pt idx="11">
                  <c:v>38260</c:v>
                </c:pt>
                <c:pt idx="12">
                  <c:v>38352</c:v>
                </c:pt>
                <c:pt idx="13">
                  <c:v>38442</c:v>
                </c:pt>
                <c:pt idx="14">
                  <c:v>38533</c:v>
                </c:pt>
                <c:pt idx="15">
                  <c:v>38625</c:v>
                </c:pt>
                <c:pt idx="16">
                  <c:v>38717</c:v>
                </c:pt>
                <c:pt idx="17">
                  <c:v>38807</c:v>
                </c:pt>
                <c:pt idx="18">
                  <c:v>38898</c:v>
                </c:pt>
                <c:pt idx="19">
                  <c:v>38990</c:v>
                </c:pt>
                <c:pt idx="20">
                  <c:v>39082</c:v>
                </c:pt>
                <c:pt idx="21">
                  <c:v>39172</c:v>
                </c:pt>
                <c:pt idx="22">
                  <c:v>39263</c:v>
                </c:pt>
                <c:pt idx="23">
                  <c:v>39355</c:v>
                </c:pt>
                <c:pt idx="24">
                  <c:v>39447</c:v>
                </c:pt>
                <c:pt idx="25">
                  <c:v>39538</c:v>
                </c:pt>
                <c:pt idx="26">
                  <c:v>39629</c:v>
                </c:pt>
                <c:pt idx="27">
                  <c:v>39721</c:v>
                </c:pt>
                <c:pt idx="28">
                  <c:v>39813</c:v>
                </c:pt>
                <c:pt idx="29">
                  <c:v>39903</c:v>
                </c:pt>
                <c:pt idx="30">
                  <c:v>39994</c:v>
                </c:pt>
                <c:pt idx="31">
                  <c:v>40086</c:v>
                </c:pt>
                <c:pt idx="32">
                  <c:v>40178</c:v>
                </c:pt>
                <c:pt idx="33">
                  <c:v>40268</c:v>
                </c:pt>
                <c:pt idx="34">
                  <c:v>40359</c:v>
                </c:pt>
                <c:pt idx="35">
                  <c:v>40451</c:v>
                </c:pt>
                <c:pt idx="36">
                  <c:v>40543</c:v>
                </c:pt>
                <c:pt idx="37">
                  <c:v>40633</c:v>
                </c:pt>
                <c:pt idx="38">
                  <c:v>40724</c:v>
                </c:pt>
                <c:pt idx="39">
                  <c:v>40816</c:v>
                </c:pt>
                <c:pt idx="40">
                  <c:v>40908</c:v>
                </c:pt>
                <c:pt idx="41">
                  <c:v>40999</c:v>
                </c:pt>
                <c:pt idx="42">
                  <c:v>41090</c:v>
                </c:pt>
                <c:pt idx="43">
                  <c:v>41182</c:v>
                </c:pt>
                <c:pt idx="44">
                  <c:v>41274</c:v>
                </c:pt>
                <c:pt idx="45">
                  <c:v>41364</c:v>
                </c:pt>
                <c:pt idx="46">
                  <c:v>41455</c:v>
                </c:pt>
                <c:pt idx="47">
                  <c:v>41547</c:v>
                </c:pt>
                <c:pt idx="48">
                  <c:v>41639</c:v>
                </c:pt>
                <c:pt idx="49">
                  <c:v>41729</c:v>
                </c:pt>
                <c:pt idx="50">
                  <c:v>41820</c:v>
                </c:pt>
                <c:pt idx="51">
                  <c:v>41912</c:v>
                </c:pt>
                <c:pt idx="52">
                  <c:v>42004</c:v>
                </c:pt>
                <c:pt idx="53">
                  <c:v>42094</c:v>
                </c:pt>
                <c:pt idx="54">
                  <c:v>42185</c:v>
                </c:pt>
                <c:pt idx="55">
                  <c:v>42277</c:v>
                </c:pt>
                <c:pt idx="56">
                  <c:v>42369</c:v>
                </c:pt>
                <c:pt idx="57">
                  <c:v>42460</c:v>
                </c:pt>
                <c:pt idx="58">
                  <c:v>42551</c:v>
                </c:pt>
                <c:pt idx="59">
                  <c:v>42643</c:v>
                </c:pt>
                <c:pt idx="60">
                  <c:v>42735</c:v>
                </c:pt>
                <c:pt idx="61">
                  <c:v>42825</c:v>
                </c:pt>
                <c:pt idx="62">
                  <c:v>42916</c:v>
                </c:pt>
                <c:pt idx="63">
                  <c:v>43008</c:v>
                </c:pt>
                <c:pt idx="64">
                  <c:v>43100</c:v>
                </c:pt>
                <c:pt idx="65">
                  <c:v>43190</c:v>
                </c:pt>
                <c:pt idx="66">
                  <c:v>43281</c:v>
                </c:pt>
                <c:pt idx="67">
                  <c:v>43373</c:v>
                </c:pt>
                <c:pt idx="68">
                  <c:v>43465</c:v>
                </c:pt>
                <c:pt idx="69">
                  <c:v>43555</c:v>
                </c:pt>
                <c:pt idx="70">
                  <c:v>43646</c:v>
                </c:pt>
                <c:pt idx="71">
                  <c:v>43738</c:v>
                </c:pt>
                <c:pt idx="72">
                  <c:v>43830</c:v>
                </c:pt>
                <c:pt idx="73">
                  <c:v>43921</c:v>
                </c:pt>
                <c:pt idx="74">
                  <c:v>44012</c:v>
                </c:pt>
                <c:pt idx="75">
                  <c:v>44104</c:v>
                </c:pt>
                <c:pt idx="76">
                  <c:v>44196</c:v>
                </c:pt>
                <c:pt idx="77">
                  <c:v>44286</c:v>
                </c:pt>
                <c:pt idx="78">
                  <c:v>44377</c:v>
                </c:pt>
                <c:pt idx="79">
                  <c:v>44469</c:v>
                </c:pt>
                <c:pt idx="80">
                  <c:v>44561</c:v>
                </c:pt>
                <c:pt idx="81">
                  <c:v>44651</c:v>
                </c:pt>
                <c:pt idx="82">
                  <c:v>44742</c:v>
                </c:pt>
                <c:pt idx="83">
                  <c:v>44834</c:v>
                </c:pt>
                <c:pt idx="84">
                  <c:v>44926</c:v>
                </c:pt>
              </c:numCache>
            </c:numRef>
          </c:cat>
          <c:val>
            <c:numRef>
              <c:f>'Labour market flows SA'!$K$8:$K$92</c:f>
              <c:numCache>
                <c:formatCode>#,##0.0</c:formatCode>
                <c:ptCount val="85"/>
                <c:pt idx="0">
                  <c:v>3.0807616309546879</c:v>
                </c:pt>
                <c:pt idx="1">
                  <c:v>3.0546210052783596</c:v>
                </c:pt>
                <c:pt idx="2">
                  <c:v>2.9290346564384016</c:v>
                </c:pt>
                <c:pt idx="3">
                  <c:v>2.8476303729970338</c:v>
                </c:pt>
                <c:pt idx="4">
                  <c:v>2.8251457738570536</c:v>
                </c:pt>
                <c:pt idx="5">
                  <c:v>2.9139556213360969</c:v>
                </c:pt>
                <c:pt idx="6">
                  <c:v>2.8144147411201028</c:v>
                </c:pt>
                <c:pt idx="7">
                  <c:v>2.9316923894286959</c:v>
                </c:pt>
                <c:pt idx="8">
                  <c:v>2.8220338916586085</c:v>
                </c:pt>
                <c:pt idx="9">
                  <c:v>2.8947243257498636</c:v>
                </c:pt>
                <c:pt idx="10">
                  <c:v>2.9214514264498699</c:v>
                </c:pt>
                <c:pt idx="11">
                  <c:v>2.9779872704431347</c:v>
                </c:pt>
                <c:pt idx="12">
                  <c:v>2.89778968287556</c:v>
                </c:pt>
                <c:pt idx="13">
                  <c:v>2.620745103849428</c:v>
                </c:pt>
                <c:pt idx="14">
                  <c:v>2.6298509824835166</c:v>
                </c:pt>
                <c:pt idx="15">
                  <c:v>2.5103943557350425</c:v>
                </c:pt>
                <c:pt idx="16">
                  <c:v>2.4712726597635997</c:v>
                </c:pt>
                <c:pt idx="17">
                  <c:v>2.4730817834806551</c:v>
                </c:pt>
                <c:pt idx="18">
                  <c:v>2.6180510090683464</c:v>
                </c:pt>
                <c:pt idx="19">
                  <c:v>2.2749029232392961</c:v>
                </c:pt>
                <c:pt idx="20">
                  <c:v>2.5368446181555067</c:v>
                </c:pt>
                <c:pt idx="21">
                  <c:v>2.510555352075527</c:v>
                </c:pt>
                <c:pt idx="22">
                  <c:v>2.6726426681664637</c:v>
                </c:pt>
                <c:pt idx="23">
                  <c:v>2.52771024168372</c:v>
                </c:pt>
                <c:pt idx="24">
                  <c:v>2.599679148903407</c:v>
                </c:pt>
                <c:pt idx="25">
                  <c:v>2.7953278179716365</c:v>
                </c:pt>
                <c:pt idx="26">
                  <c:v>2.482534114497279</c:v>
                </c:pt>
                <c:pt idx="27">
                  <c:v>2.2924789386294999</c:v>
                </c:pt>
                <c:pt idx="28">
                  <c:v>2.1625037797471243</c:v>
                </c:pt>
                <c:pt idx="29">
                  <c:v>1.8723511813036875</c:v>
                </c:pt>
                <c:pt idx="30">
                  <c:v>1.6659484258601154</c:v>
                </c:pt>
                <c:pt idx="31">
                  <c:v>1.6668602870836855</c:v>
                </c:pt>
                <c:pt idx="32">
                  <c:v>1.7042498708155318</c:v>
                </c:pt>
                <c:pt idx="33">
                  <c:v>1.9149428609523484</c:v>
                </c:pt>
                <c:pt idx="34">
                  <c:v>1.8038384815732045</c:v>
                </c:pt>
                <c:pt idx="35">
                  <c:v>1.9279016201766948</c:v>
                </c:pt>
                <c:pt idx="36">
                  <c:v>1.9306607655539714</c:v>
                </c:pt>
                <c:pt idx="37">
                  <c:v>1.7189436943674914</c:v>
                </c:pt>
                <c:pt idx="38">
                  <c:v>1.7826834821725941</c:v>
                </c:pt>
                <c:pt idx="39">
                  <c:v>1.8738033833059271</c:v>
                </c:pt>
                <c:pt idx="40">
                  <c:v>1.832957535104367</c:v>
                </c:pt>
                <c:pt idx="41" formatCode="0.0">
                  <c:v>1.8376521739586607</c:v>
                </c:pt>
                <c:pt idx="42">
                  <c:v>2.0309244402881315</c:v>
                </c:pt>
                <c:pt idx="43">
                  <c:v>2.0608306408460302</c:v>
                </c:pt>
                <c:pt idx="44">
                  <c:v>2.081882628017107</c:v>
                </c:pt>
                <c:pt idx="45">
                  <c:v>2.1433890341579538</c:v>
                </c:pt>
                <c:pt idx="46">
                  <c:v>1.9836063599656066</c:v>
                </c:pt>
                <c:pt idx="47">
                  <c:v>2.03914480304881</c:v>
                </c:pt>
                <c:pt idx="48">
                  <c:v>2.1983210911431921</c:v>
                </c:pt>
                <c:pt idx="49">
                  <c:v>2.3102719421541607</c:v>
                </c:pt>
                <c:pt idx="50">
                  <c:v>2.437612463484875</c:v>
                </c:pt>
                <c:pt idx="51">
                  <c:v>2.2333626511507698</c:v>
                </c:pt>
                <c:pt idx="52">
                  <c:v>2.3411212898723068</c:v>
                </c:pt>
                <c:pt idx="53">
                  <c:v>2.3487472462706207</c:v>
                </c:pt>
                <c:pt idx="54">
                  <c:v>2.3683235149355113</c:v>
                </c:pt>
                <c:pt idx="55">
                  <c:v>2.5323738053053275</c:v>
                </c:pt>
                <c:pt idx="56">
                  <c:v>2.2915228276208301</c:v>
                </c:pt>
                <c:pt idx="57">
                  <c:v>2.4812651351135919</c:v>
                </c:pt>
                <c:pt idx="58">
                  <c:v>2.5429888532907996</c:v>
                </c:pt>
                <c:pt idx="59">
                  <c:v>2.6150161702538184</c:v>
                </c:pt>
                <c:pt idx="60">
                  <c:v>2.4176913706751604</c:v>
                </c:pt>
                <c:pt idx="61">
                  <c:v>2.608862446605495</c:v>
                </c:pt>
                <c:pt idx="62">
                  <c:v>2.5440720335586349</c:v>
                </c:pt>
                <c:pt idx="63">
                  <c:v>2.5322128404165456</c:v>
                </c:pt>
                <c:pt idx="64">
                  <c:v>2.5664495837674455</c:v>
                </c:pt>
                <c:pt idx="65">
                  <c:v>2.3173427799286683</c:v>
                </c:pt>
                <c:pt idx="66">
                  <c:v>2.5272557930785968</c:v>
                </c:pt>
                <c:pt idx="67">
                  <c:v>2.6499684708616615</c:v>
                </c:pt>
                <c:pt idx="68">
                  <c:v>2.3793903893623609</c:v>
                </c:pt>
                <c:pt idx="69">
                  <c:v>2.612187483135906</c:v>
                </c:pt>
                <c:pt idx="70">
                  <c:v>2.4581250038650548</c:v>
                </c:pt>
                <c:pt idx="71">
                  <c:v>2.2549011133430463</c:v>
                </c:pt>
                <c:pt idx="72">
                  <c:v>2.5473821679904618</c:v>
                </c:pt>
                <c:pt idx="73">
                  <c:v>2.2328407323686137</c:v>
                </c:pt>
                <c:pt idx="74">
                  <c:v>2.0068628513757911</c:v>
                </c:pt>
                <c:pt idx="75">
                  <c:v>1.6881359085957282</c:v>
                </c:pt>
                <c:pt idx="76">
                  <c:v>2.1913551864044218</c:v>
                </c:pt>
                <c:pt idx="77">
                  <c:v>2.4191389213833765</c:v>
                </c:pt>
                <c:pt idx="78">
                  <c:v>2.6387238241404884</c:v>
                </c:pt>
                <c:pt idx="79">
                  <c:v>3.199875253680081</c:v>
                </c:pt>
                <c:pt idx="80">
                  <c:v>3.2071028267704986</c:v>
                </c:pt>
                <c:pt idx="81">
                  <c:v>3.2127965035193724</c:v>
                </c:pt>
                <c:pt idx="82">
                  <c:v>3.0359084208918157</c:v>
                </c:pt>
                <c:pt idx="83">
                  <c:v>3.0884101676088491</c:v>
                </c:pt>
                <c:pt idx="84">
                  <c:v>2.8065224266541811</c:v>
                </c:pt>
              </c:numCache>
            </c:numRef>
          </c:val>
          <c:smooth val="0"/>
          <c:extLst>
            <c:ext xmlns:c16="http://schemas.microsoft.com/office/drawing/2014/chart" uri="{C3380CC4-5D6E-409C-BE32-E72D297353CC}">
              <c16:uniqueId val="{00000000-603B-4718-A299-63A47F754CA8}"/>
            </c:ext>
          </c:extLst>
        </c:ser>
        <c:dLbls>
          <c:showLegendKey val="0"/>
          <c:showVal val="0"/>
          <c:showCatName val="0"/>
          <c:showSerName val="0"/>
          <c:showPercent val="0"/>
          <c:showBubbleSize val="0"/>
        </c:dLbls>
        <c:smooth val="0"/>
        <c:axId val="680900248"/>
        <c:axId val="680898936"/>
      </c:lineChart>
      <c:dateAx>
        <c:axId val="68090024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680898936"/>
        <c:crosses val="autoZero"/>
        <c:auto val="1"/>
        <c:lblOffset val="100"/>
        <c:baseTimeUnit val="months"/>
        <c:majorUnit val="2"/>
        <c:majorTimeUnit val="years"/>
      </c:dateAx>
      <c:valAx>
        <c:axId val="680898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68090024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0.03284</cdr:x>
      <cdr:y>0.07704</cdr:y>
    </cdr:from>
    <cdr:to>
      <cdr:x>0.19069</cdr:x>
      <cdr:y>0.18429</cdr:y>
    </cdr:to>
    <cdr:sp macro="" textlink="">
      <cdr:nvSpPr>
        <cdr:cNvPr id="2" name="TextBox 1"/>
        <cdr:cNvSpPr txBox="1"/>
      </cdr:nvSpPr>
      <cdr:spPr>
        <a:xfrm xmlns:a="http://schemas.openxmlformats.org/drawingml/2006/main">
          <a:off x="152400" y="180975"/>
          <a:ext cx="72390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Per cent</a:t>
          </a:r>
        </a:p>
      </cdr:txBody>
    </cdr:sp>
  </cdr:relSizeAnchor>
</c:userShapes>
</file>

<file path=ppt/drawings/drawing2.xml><?xml version="1.0" encoding="utf-8"?>
<c:userShapes xmlns:c="http://schemas.openxmlformats.org/drawingml/2006/chart">
  <cdr:relSizeAnchor xmlns:cdr="http://schemas.openxmlformats.org/drawingml/2006/chartDrawing">
    <cdr:from>
      <cdr:x>0.03284</cdr:x>
      <cdr:y>0.07704</cdr:y>
    </cdr:from>
    <cdr:to>
      <cdr:x>0.19069</cdr:x>
      <cdr:y>0.18429</cdr:y>
    </cdr:to>
    <cdr:sp macro="" textlink="">
      <cdr:nvSpPr>
        <cdr:cNvPr id="2" name="TextBox 1"/>
        <cdr:cNvSpPr txBox="1"/>
      </cdr:nvSpPr>
      <cdr:spPr>
        <a:xfrm xmlns:a="http://schemas.openxmlformats.org/drawingml/2006/main">
          <a:off x="152400" y="180975"/>
          <a:ext cx="72390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Per cent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0E002-B88B-4BB0-BA5A-919501F4FBF2}" type="datetimeFigureOut">
              <a:rPr lang="en-GB" smtClean="0"/>
              <a:t>05/04/2023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E53B0-EFB7-4B0E-B012-E676534541B5}" type="slidenum">
              <a:rPr lang="en-GB" smtClean="0"/>
              <a:t>‹N°›</a:t>
            </a:fld>
            <a:endParaRPr lang="en-GB" dirty="0"/>
          </a:p>
        </p:txBody>
      </p:sp>
    </p:spTree>
    <p:extLst>
      <p:ext uri="{BB962C8B-B14F-4D97-AF65-F5344CB8AC3E}">
        <p14:creationId xmlns:p14="http://schemas.microsoft.com/office/powerpoint/2010/main" val="28306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6292" y="3017"/>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24733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able Placeholder 8"/>
          <p:cNvSpPr>
            <a:spLocks noGrp="1"/>
          </p:cNvSpPr>
          <p:nvPr>
            <p:ph type="tbl" sz="quarter" idx="13"/>
          </p:nvPr>
        </p:nvSpPr>
        <p:spPr>
          <a:xfrm>
            <a:off x="468000" y="1752283"/>
            <a:ext cx="11277600" cy="4629466"/>
          </a:xfrm>
          <a:prstGeom prst="rect">
            <a:avLst/>
          </a:prstGeom>
        </p:spPr>
        <p:txBody>
          <a:bodyPr/>
          <a:lstStyle/>
          <a:p>
            <a:r>
              <a:rPr lang="en-US" dirty="0"/>
              <a:t>Click icon to add table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64279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3051175" y="1752600"/>
            <a:ext cx="86817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2131200" cy="4629150"/>
          </a:xfrm>
          <a:prstGeom prst="rect">
            <a:avLst/>
          </a:prstGeom>
        </p:spPr>
        <p:txBody>
          <a:bodyPr/>
          <a:lstStyle>
            <a:lvl1pPr>
              <a:defRPr sz="18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25358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6100024" y="1752600"/>
            <a:ext cx="5634921"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5172146" cy="4629150"/>
          </a:xfrm>
          <a:prstGeom prst="rect">
            <a:avLst/>
          </a:prstGeom>
        </p:spPr>
        <p:txBody>
          <a:bodyPr/>
          <a:lstStyle>
            <a:lvl1pPr>
              <a:defRPr sz="18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02081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9154103" y="1752600"/>
            <a:ext cx="257999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a:t>
            </a:r>
            <a:br>
              <a:rPr lang="en-US" dirty="0"/>
            </a:br>
            <a:r>
              <a:rPr lang="en-US" dirty="0"/>
              <a:t>(Arial 20pt)</a:t>
            </a:r>
          </a:p>
          <a:p>
            <a:pPr lvl="2"/>
            <a:r>
              <a:rPr lang="en-US" dirty="0"/>
              <a:t>Bulleted slide body text (Arial 16pt)</a:t>
            </a:r>
          </a:p>
          <a:p>
            <a:pPr lvl="3"/>
            <a:r>
              <a:rPr lang="en-US" dirty="0"/>
              <a:t>Body text</a:t>
            </a:r>
            <a:br>
              <a:rPr lang="en-US" dirty="0"/>
            </a:br>
            <a:r>
              <a:rPr lang="en-US" dirty="0"/>
              <a:t>(Arial 24pt)</a:t>
            </a:r>
          </a:p>
          <a:p>
            <a:pPr lvl="4"/>
            <a:r>
              <a:rPr lang="en-US" dirty="0"/>
              <a:t>Bulleted source</a:t>
            </a:r>
            <a:br>
              <a:rPr lang="en-US" dirty="0"/>
            </a:br>
            <a:r>
              <a:rPr lang="en-US" dirty="0"/>
              <a:t>(Arial 20pt)</a:t>
            </a:r>
          </a:p>
          <a:p>
            <a:pPr lvl="5"/>
            <a:r>
              <a:rPr lang="en-US" dirty="0"/>
              <a:t>Source (Arial 16pt)</a:t>
            </a:r>
            <a:endParaRPr lang="en-GB" dirty="0"/>
          </a:p>
        </p:txBody>
      </p:sp>
      <p:sp>
        <p:nvSpPr>
          <p:cNvPr id="12" name="Picture Placeholder 11"/>
          <p:cNvSpPr>
            <a:spLocks noGrp="1" noChangeAspect="1"/>
          </p:cNvSpPr>
          <p:nvPr>
            <p:ph type="pic" sz="quarter" idx="14"/>
          </p:nvPr>
        </p:nvSpPr>
        <p:spPr>
          <a:xfrm>
            <a:off x="468000" y="1752600"/>
            <a:ext cx="8236031" cy="4629150"/>
          </a:xfrm>
          <a:prstGeom prst="rect">
            <a:avLst/>
          </a:prstGeom>
        </p:spPr>
        <p:txBody>
          <a:bodyPr/>
          <a:lstStyle>
            <a:lvl1pPr>
              <a:defRPr sz="18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9576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dirty="0"/>
              <a:t>Click icon to add chart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712980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hart and title slide">
    <p:bg>
      <p:bgPr>
        <a:solidFill>
          <a:srgbClr val="12273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lvl1pPr>
              <a:defRPr>
                <a:solidFill>
                  <a:srgbClr val="E7E6E6"/>
                </a:solidFill>
              </a:defRPr>
            </a:lvl1p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lvl1pPr>
              <a:defRPr>
                <a:solidFill>
                  <a:srgbClr val="E7E6E6"/>
                </a:solidFill>
              </a:defRPr>
            </a:lvl1p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lvl1pPr>
              <a:defRPr>
                <a:solidFill>
                  <a:srgbClr val="E7E6E6"/>
                </a:solidFill>
              </a:defRPr>
            </a:lvl1pPr>
          </a:lstStyle>
          <a:p>
            <a:fld id="{B0B34E4B-25F1-4D72-B319-B9B5A0ABC919}" type="slidenum">
              <a:rPr lang="en-GB" smtClean="0"/>
              <a:pPr/>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hart Placeholder 11"/>
          <p:cNvSpPr>
            <a:spLocks noGrp="1"/>
          </p:cNvSpPr>
          <p:nvPr>
            <p:ph type="chart" sz="quarter" idx="13"/>
          </p:nvPr>
        </p:nvSpPr>
        <p:spPr>
          <a:xfrm>
            <a:off x="468000" y="1752600"/>
            <a:ext cx="11277600" cy="4629150"/>
          </a:xfrm>
          <a:prstGeom prst="rect">
            <a:avLst/>
          </a:prstGeom>
        </p:spPr>
        <p:txBody>
          <a:bodyPr/>
          <a:lstStyle>
            <a:lvl1pPr>
              <a:defRPr sz="2000"/>
            </a:lvl1pPr>
          </a:lstStyle>
          <a:p>
            <a:r>
              <a:rPr lang="en-US" dirty="0"/>
              <a:t>Click icon to add chart</a:t>
            </a:r>
            <a:endParaRPr lang="en-GB" dirty="0"/>
          </a:p>
        </p:txBody>
      </p:sp>
      <p:sp>
        <p:nvSpPr>
          <p:cNvPr id="3" name="Title 2"/>
          <p:cNvSpPr>
            <a:spLocks noGrp="1"/>
          </p:cNvSpPr>
          <p:nvPr>
            <p:ph type="title"/>
          </p:nvPr>
        </p:nvSpPr>
        <p:spPr/>
        <p:txBody>
          <a:bodyPr/>
          <a:lstStyle>
            <a:lvl1pPr>
              <a:defRPr>
                <a:solidFill>
                  <a:srgbClr val="E7E6E6"/>
                </a:solidFill>
              </a:defRPr>
            </a:lvl1pPr>
          </a:lstStyle>
          <a:p>
            <a:r>
              <a:rPr lang="en-US"/>
              <a:t>Click to edit Master title style</a:t>
            </a:r>
            <a:endParaRPr lang="en-GB" dirty="0"/>
          </a:p>
        </p:txBody>
      </p:sp>
      <p:sp>
        <p:nvSpPr>
          <p:cNvPr id="8" name="Rectangle 7"/>
          <p:cNvSpPr/>
          <p:nvPr userDrawn="1"/>
        </p:nvSpPr>
        <p:spPr>
          <a:xfrm>
            <a:off x="455296" y="0"/>
            <a:ext cx="11278800" cy="28956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660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468000" y="1752600"/>
            <a:ext cx="11277600" cy="4629150"/>
          </a:xfrm>
          <a:prstGeom prst="rect">
            <a:avLst/>
          </a:prstGeom>
        </p:spPr>
        <p:txBody>
          <a:bodyPr/>
          <a:lstStyle>
            <a:lvl1pPr>
              <a:defRPr sz="20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415504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562800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2"/>
          <p:cNvSpPr>
            <a:spLocks noGrp="1"/>
          </p:cNvSpPr>
          <p:nvPr>
            <p:ph type="body" sz="quarter" idx="14" hasCustomPrompt="1"/>
          </p:nvPr>
        </p:nvSpPr>
        <p:spPr>
          <a:xfrm>
            <a:off x="6111306" y="1752600"/>
            <a:ext cx="5622790" cy="4629150"/>
          </a:xfrm>
          <a:prstGeom prst="rect">
            <a:avLst/>
          </a:prstGeom>
        </p:spPr>
        <p:txBody>
          <a:bodyPr rIns="180000"/>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21761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3051175" y="1752600"/>
            <a:ext cx="6096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341495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bullete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16" hasCustomPrompt="1"/>
          </p:nvPr>
        </p:nvSpPr>
        <p:spPr>
          <a:xfrm>
            <a:off x="1524000" y="1752600"/>
            <a:ext cx="9144000" cy="4629150"/>
          </a:xfrm>
        </p:spPr>
        <p:txBody>
          <a:bodyPr/>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61088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2611733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8"/>
          </p:nvPr>
        </p:nvSpPr>
        <p:spPr>
          <a:xfrm>
            <a:off x="468000" y="1761172"/>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13" name="Picture Placeholder 6"/>
          <p:cNvSpPr>
            <a:spLocks noGrp="1"/>
          </p:cNvSpPr>
          <p:nvPr>
            <p:ph type="pic" sz="quarter" idx="19"/>
          </p:nvPr>
        </p:nvSpPr>
        <p:spPr>
          <a:xfrm>
            <a:off x="6094696"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0" hasCustomPrompt="1"/>
          </p:nvPr>
        </p:nvSpPr>
        <p:spPr>
          <a:xfrm>
            <a:off x="468000" y="2741612"/>
            <a:ext cx="56266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12" name="Text Placeholder 11"/>
          <p:cNvSpPr>
            <a:spLocks noGrp="1"/>
          </p:cNvSpPr>
          <p:nvPr>
            <p:ph type="body" sz="quarter" idx="21" hasCustomPrompt="1"/>
          </p:nvPr>
        </p:nvSpPr>
        <p:spPr>
          <a:xfrm>
            <a:off x="6096000" y="2741613"/>
            <a:ext cx="5638096" cy="3640137"/>
          </a:xfrm>
        </p:spPr>
        <p:txBody>
          <a:bodyPr rIns="180000"/>
          <a:lstStyle>
            <a:lvl5pPr>
              <a:defRPr/>
            </a:lvl5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Tree>
    <p:extLst>
      <p:ext uri="{BB962C8B-B14F-4D97-AF65-F5344CB8AC3E}">
        <p14:creationId xmlns:p14="http://schemas.microsoft.com/office/powerpoint/2010/main" val="3760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6"/>
          <p:cNvSpPr>
            <a:spLocks noGrp="1"/>
          </p:cNvSpPr>
          <p:nvPr>
            <p:ph type="pic" sz="quarter" idx="18"/>
          </p:nvPr>
        </p:nvSpPr>
        <p:spPr>
          <a:xfrm>
            <a:off x="1677913" y="1764000"/>
            <a:ext cx="964800" cy="964800"/>
          </a:xfrm>
          <a:prstGeom prst="rect">
            <a:avLst/>
          </a:prstGeom>
        </p:spPr>
        <p:txBody>
          <a:bodyPr/>
          <a:lstStyle>
            <a:lvl1pPr marL="0" indent="0">
              <a:buNone/>
              <a:defRPr lang="en-GB" sz="1400" dirty="0"/>
            </a:lvl1pPr>
          </a:lstStyle>
          <a:p>
            <a:r>
              <a:rPr lang="en-US" dirty="0"/>
              <a:t>Click icon to add picture</a:t>
            </a:r>
            <a:endParaRPr lang="en-GB" dirty="0"/>
          </a:p>
        </p:txBody>
      </p:sp>
      <p:sp>
        <p:nvSpPr>
          <p:cNvPr id="19" name="Picture Placeholder 6"/>
          <p:cNvSpPr>
            <a:spLocks noGrp="1"/>
          </p:cNvSpPr>
          <p:nvPr>
            <p:ph type="pic" sz="quarter" idx="19"/>
          </p:nvPr>
        </p:nvSpPr>
        <p:spPr>
          <a:xfrm>
            <a:off x="5624200" y="1764000"/>
            <a:ext cx="964800" cy="964800"/>
          </a:xfrm>
          <a:prstGeom prst="rect">
            <a:avLst/>
          </a:prstGeom>
        </p:spPr>
        <p:txBody>
          <a:bodyPr/>
          <a:lstStyle>
            <a:lvl1pPr marL="0" indent="0">
              <a:buNone/>
              <a:defRPr lang="en-GB" sz="1400" dirty="0"/>
            </a:lvl1pPr>
          </a:lstStyle>
          <a:p>
            <a:r>
              <a:rPr lang="en-US" dirty="0"/>
              <a:t>Click icon to add picture</a:t>
            </a:r>
            <a:endParaRPr lang="en-GB" dirty="0"/>
          </a:p>
        </p:txBody>
      </p:sp>
      <p:sp>
        <p:nvSpPr>
          <p:cNvPr id="20" name="Picture Placeholder 6"/>
          <p:cNvSpPr>
            <a:spLocks noGrp="1"/>
          </p:cNvSpPr>
          <p:nvPr>
            <p:ph type="pic" sz="quarter" idx="20"/>
          </p:nvPr>
        </p:nvSpPr>
        <p:spPr>
          <a:xfrm>
            <a:off x="9570488" y="1764000"/>
            <a:ext cx="964800" cy="964800"/>
          </a:xfrm>
          <a:prstGeom prst="rect">
            <a:avLst/>
          </a:prstGeom>
        </p:spPr>
        <p:txBody>
          <a:bodyPr/>
          <a:lstStyle>
            <a:lvl1pPr marL="0" indent="0">
              <a:buNone/>
              <a:defRPr lang="en-GB" sz="1400" dirty="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9" name="Text Placeholder 8"/>
          <p:cNvSpPr>
            <a:spLocks noGrp="1"/>
          </p:cNvSpPr>
          <p:nvPr>
            <p:ph type="body" sz="quarter" idx="21"/>
          </p:nvPr>
        </p:nvSpPr>
        <p:spPr>
          <a:xfrm>
            <a:off x="468313"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22"/>
          </p:nvPr>
        </p:nvSpPr>
        <p:spPr>
          <a:xfrm>
            <a:off x="4414600"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4" name="Text Placeholder 13"/>
          <p:cNvSpPr>
            <a:spLocks noGrp="1"/>
          </p:cNvSpPr>
          <p:nvPr>
            <p:ph type="body" sz="quarter" idx="23"/>
          </p:nvPr>
        </p:nvSpPr>
        <p:spPr>
          <a:xfrm>
            <a:off x="8360888" y="2741613"/>
            <a:ext cx="338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133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6"/>
          <p:cNvSpPr>
            <a:spLocks noGrp="1"/>
          </p:cNvSpPr>
          <p:nvPr>
            <p:ph type="pic" sz="quarter" idx="18"/>
          </p:nvPr>
        </p:nvSpPr>
        <p:spPr>
          <a:xfrm>
            <a:off x="1101913"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17" name="Picture Placeholder 6"/>
          <p:cNvSpPr>
            <a:spLocks noGrp="1"/>
          </p:cNvSpPr>
          <p:nvPr>
            <p:ph type="pic" sz="quarter" idx="20"/>
          </p:nvPr>
        </p:nvSpPr>
        <p:spPr>
          <a:xfrm>
            <a:off x="10144653"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18" name="Picture Placeholder 6"/>
          <p:cNvSpPr>
            <a:spLocks noGrp="1"/>
          </p:cNvSpPr>
          <p:nvPr>
            <p:ph type="pic" sz="quarter" idx="21"/>
          </p:nvPr>
        </p:nvSpPr>
        <p:spPr>
          <a:xfrm>
            <a:off x="4116160"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20" name="Picture Placeholder 6"/>
          <p:cNvSpPr>
            <a:spLocks noGrp="1"/>
          </p:cNvSpPr>
          <p:nvPr>
            <p:ph type="pic" sz="quarter" idx="22"/>
          </p:nvPr>
        </p:nvSpPr>
        <p:spPr>
          <a:xfrm>
            <a:off x="7130407"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19" name="Text Placeholder 7"/>
          <p:cNvSpPr>
            <a:spLocks noGrp="1"/>
          </p:cNvSpPr>
          <p:nvPr>
            <p:ph type="body" sz="quarter" idx="24"/>
          </p:nvPr>
        </p:nvSpPr>
        <p:spPr>
          <a:xfrm>
            <a:off x="3482560"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6496807"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9511053" y="2741613"/>
            <a:ext cx="2232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1595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icons and tex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icture Placeholder 6"/>
          <p:cNvSpPr>
            <a:spLocks noGrp="1"/>
          </p:cNvSpPr>
          <p:nvPr>
            <p:ph type="pic" sz="quarter" idx="18"/>
          </p:nvPr>
        </p:nvSpPr>
        <p:spPr>
          <a:xfrm>
            <a:off x="957913"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18" name="Picture Placeholder 6"/>
          <p:cNvSpPr>
            <a:spLocks noGrp="1"/>
          </p:cNvSpPr>
          <p:nvPr>
            <p:ph type="pic" sz="quarter" idx="19"/>
          </p:nvPr>
        </p:nvSpPr>
        <p:spPr>
          <a:xfrm>
            <a:off x="5619157"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28" name="Picture Placeholder 6"/>
          <p:cNvSpPr>
            <a:spLocks noGrp="1"/>
          </p:cNvSpPr>
          <p:nvPr>
            <p:ph type="pic" sz="quarter" idx="20"/>
          </p:nvPr>
        </p:nvSpPr>
        <p:spPr>
          <a:xfrm>
            <a:off x="10280400"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29" name="Picture Placeholder 6"/>
          <p:cNvSpPr>
            <a:spLocks noGrp="1"/>
          </p:cNvSpPr>
          <p:nvPr>
            <p:ph type="pic" sz="quarter" idx="21"/>
          </p:nvPr>
        </p:nvSpPr>
        <p:spPr>
          <a:xfrm>
            <a:off x="3288535"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30" name="Picture Placeholder 6"/>
          <p:cNvSpPr>
            <a:spLocks noGrp="1"/>
          </p:cNvSpPr>
          <p:nvPr>
            <p:ph type="pic" sz="quarter" idx="22"/>
          </p:nvPr>
        </p:nvSpPr>
        <p:spPr>
          <a:xfrm>
            <a:off x="7949779" y="1764000"/>
            <a:ext cx="964800" cy="964800"/>
          </a:xfrm>
          <a:prstGeom prst="rect">
            <a:avLst/>
          </a:prstGeom>
        </p:spPr>
        <p:txBody>
          <a:bodyPr/>
          <a:lstStyle>
            <a:lvl1pPr marL="0" indent="0">
              <a:buNone/>
              <a:defRPr sz="1400"/>
            </a:lvl1pPr>
          </a:lstStyle>
          <a:p>
            <a:r>
              <a:rPr lang="en-US" dirty="0"/>
              <a:t>Click icon to add picture</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8" name="Text Placeholder 7"/>
          <p:cNvSpPr>
            <a:spLocks noGrp="1"/>
          </p:cNvSpPr>
          <p:nvPr>
            <p:ph type="body" sz="quarter" idx="23"/>
          </p:nvPr>
        </p:nvSpPr>
        <p:spPr>
          <a:xfrm>
            <a:off x="468313"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0" name="Text Placeholder 7"/>
          <p:cNvSpPr>
            <a:spLocks noGrp="1"/>
          </p:cNvSpPr>
          <p:nvPr>
            <p:ph type="body" sz="quarter" idx="24"/>
          </p:nvPr>
        </p:nvSpPr>
        <p:spPr>
          <a:xfrm>
            <a:off x="2798935"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1" name="Text Placeholder 7"/>
          <p:cNvSpPr>
            <a:spLocks noGrp="1"/>
          </p:cNvSpPr>
          <p:nvPr>
            <p:ph type="body" sz="quarter" idx="25"/>
          </p:nvPr>
        </p:nvSpPr>
        <p:spPr>
          <a:xfrm>
            <a:off x="5129557"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2" name="Text Placeholder 7"/>
          <p:cNvSpPr>
            <a:spLocks noGrp="1"/>
          </p:cNvSpPr>
          <p:nvPr>
            <p:ph type="body" sz="quarter" idx="26"/>
          </p:nvPr>
        </p:nvSpPr>
        <p:spPr>
          <a:xfrm>
            <a:off x="7460179"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
        <p:nvSpPr>
          <p:cNvPr id="23" name="Text Placeholder 7"/>
          <p:cNvSpPr>
            <a:spLocks noGrp="1"/>
          </p:cNvSpPr>
          <p:nvPr>
            <p:ph type="body" sz="quarter" idx="27"/>
          </p:nvPr>
        </p:nvSpPr>
        <p:spPr>
          <a:xfrm>
            <a:off x="9790800" y="2741613"/>
            <a:ext cx="1944000" cy="3640137"/>
          </a:xfrm>
        </p:spPr>
        <p:txBody>
          <a:bodyPr/>
          <a:lstStyle>
            <a:lvl1pPr algn="ctr">
              <a:defRPr/>
            </a:lvl1pPr>
            <a:lvl2pPr algn="ctr">
              <a:defRPr/>
            </a:lvl2pPr>
            <a:lvl3pPr algn="ctr">
              <a:defRPr/>
            </a:lvl3pPr>
            <a:lvl4pPr algn="ctr">
              <a:defRPr/>
            </a:lvl4pPr>
            <a:lvl5pPr algn="ctr">
              <a:defRPr/>
            </a:lvl5pPr>
            <a:lvl6pPr algn="ct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60266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827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userDrawn="1"/>
        </p:nvGrpSpPr>
        <p:grpSpPr>
          <a:xfrm>
            <a:off x="455296" y="16"/>
            <a:ext cx="11279504" cy="2741596"/>
            <a:chOff x="455296" y="0"/>
            <a:chExt cx="11279504" cy="289560"/>
          </a:xfrm>
        </p:grpSpPr>
        <p:sp>
          <p:nvSpPr>
            <p:cNvPr id="45" name="Rectangle 44"/>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p:cNvSpPr/>
            <p:nvPr/>
          </p:nvSpPr>
          <p:spPr>
            <a:xfrm>
              <a:off x="6964018" y="0"/>
              <a:ext cx="2855754" cy="289560"/>
            </a:xfrm>
            <a:prstGeom prst="rect">
              <a:avLst/>
            </a:prstGeom>
            <a:solidFill>
              <a:srgbClr val="3C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p:cNvSpPr/>
            <p:nvPr userDrawn="1"/>
          </p:nvSpPr>
          <p:spPr>
            <a:xfrm>
              <a:off x="9819772" y="0"/>
              <a:ext cx="1915028"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userDrawn="1">
            <p:ph type="title"/>
          </p:nvPr>
        </p:nvSpPr>
        <p:spPr>
          <a:xfrm>
            <a:off x="455296" y="2741612"/>
            <a:ext cx="11279504" cy="1538287"/>
          </a:xfrm>
        </p:spPr>
        <p:txBody>
          <a:bodyPr anchor="b"/>
          <a:lstStyle>
            <a:lvl1pPr>
              <a:defRPr sz="4800" b="0"/>
            </a:lvl1pPr>
          </a:lstStyle>
          <a:p>
            <a:r>
              <a:rPr lang="en-US"/>
              <a:t>Click to edit Master title style</a:t>
            </a:r>
            <a:endParaRPr lang="en-GB" dirty="0"/>
          </a:p>
        </p:txBody>
      </p:sp>
      <p:sp>
        <p:nvSpPr>
          <p:cNvPr id="3" name="Text Placeholder 2"/>
          <p:cNvSpPr>
            <a:spLocks noGrp="1"/>
          </p:cNvSpPr>
          <p:nvPr userDrawn="1">
            <p:ph type="body" idx="1"/>
          </p:nvPr>
        </p:nvSpPr>
        <p:spPr>
          <a:xfrm>
            <a:off x="457200" y="4381500"/>
            <a:ext cx="11277600" cy="1193800"/>
          </a:xfrm>
          <a:prstGeom prst="rect">
            <a:avLst/>
          </a:prstGeom>
        </p:spPr>
        <p:txBody>
          <a:bodyPr lIns="0" tIns="0" rIns="0" bIns="0" anchor="b" anchorCtr="0"/>
          <a:lstStyle>
            <a:lvl1pPr marL="0" indent="0">
              <a:buNone/>
              <a:defRPr sz="240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userDrawn="1">
            <p:ph type="dt" sz="half" idx="10"/>
          </p:nvPr>
        </p:nvSpPr>
        <p:spPr/>
        <p:txBody>
          <a:bodyPr/>
          <a:lstStyle/>
          <a:p>
            <a:endParaRPr lang="en-GB" dirty="0"/>
          </a:p>
        </p:txBody>
      </p:sp>
      <p:sp>
        <p:nvSpPr>
          <p:cNvPr id="5" name="Footer Placeholder 4"/>
          <p:cNvSpPr>
            <a:spLocks noGrp="1"/>
          </p:cNvSpPr>
          <p:nvPr userDrawn="1">
            <p:ph type="ftr" sz="quarter" idx="11"/>
          </p:nvPr>
        </p:nvSpPr>
        <p:spPr/>
        <p:txBody>
          <a:bodyPr/>
          <a:lstStyle/>
          <a:p>
            <a:r>
              <a:rPr lang="en-GB" dirty="0"/>
              <a:t>Official GREEN</a:t>
            </a:r>
          </a:p>
        </p:txBody>
      </p:sp>
      <p:sp>
        <p:nvSpPr>
          <p:cNvPr id="6" name="Slide Number Placeholder 5"/>
          <p:cNvSpPr>
            <a:spLocks noGrp="1"/>
          </p:cNvSpPr>
          <p:nvPr userDrawn="1">
            <p:ph type="sldNum" sz="quarter" idx="12"/>
          </p:nvPr>
        </p:nvSpPr>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47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12273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093" b="9264"/>
          <a:stretch/>
        </p:blipFill>
        <p:spPr>
          <a:xfrm>
            <a:off x="0" y="-27214"/>
            <a:ext cx="12192000" cy="687977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7500" y="1441671"/>
            <a:ext cx="3942000" cy="3942000"/>
          </a:xfrm>
          <a:prstGeom prst="rect">
            <a:avLst/>
          </a:prstGeom>
        </p:spPr>
      </p:pic>
    </p:spTree>
    <p:extLst>
      <p:ext uri="{BB962C8B-B14F-4D97-AF65-F5344CB8AC3E}">
        <p14:creationId xmlns:p14="http://schemas.microsoft.com/office/powerpoint/2010/main" val="910040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010806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907508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C62C-8C42-1210-B14C-3F7020FEE2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0010197-C68F-1DE3-EF3D-C990FAEFC75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0519FC-661C-E006-4370-B0D21DF24D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7FE00E-0F78-A2ED-DB14-6CB4E416188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0901F8E-8474-5809-69D8-F4BAEF949A2F}"/>
              </a:ext>
            </a:extLst>
          </p:cNvPr>
          <p:cNvSpPr>
            <a:spLocks noGrp="1"/>
          </p:cNvSpPr>
          <p:nvPr>
            <p:ph type="ftr" sz="quarter" idx="11"/>
          </p:nvPr>
        </p:nvSpPr>
        <p:spPr/>
        <p:txBody>
          <a:bodyPr/>
          <a:lstStyle/>
          <a:p>
            <a:r>
              <a:rPr lang="en-US" dirty="0"/>
              <a:t>Official GREEN</a:t>
            </a:r>
          </a:p>
        </p:txBody>
      </p:sp>
      <p:sp>
        <p:nvSpPr>
          <p:cNvPr id="7" name="Slide Number Placeholder 6">
            <a:extLst>
              <a:ext uri="{FF2B5EF4-FFF2-40B4-BE49-F238E27FC236}">
                <a16:creationId xmlns:a16="http://schemas.microsoft.com/office/drawing/2014/main" id="{3BF6323C-7F75-0A87-B07B-E58575C80A42}"/>
              </a:ext>
            </a:extLst>
          </p:cNvPr>
          <p:cNvSpPr>
            <a:spLocks noGrp="1"/>
          </p:cNvSpPr>
          <p:nvPr>
            <p:ph type="sldNum" sz="quarter" idx="12"/>
          </p:nvPr>
        </p:nvSpPr>
        <p:spPr/>
        <p:txBody>
          <a:bodyPr/>
          <a:lstStyle/>
          <a:p>
            <a:fld id="{698CD2B7-999B-774F-95C3-FD83B3207818}" type="slidenum">
              <a:rPr lang="en-US" smtClean="0"/>
              <a:t>‹N°›</a:t>
            </a:fld>
            <a:endParaRPr lang="en-US" dirty="0"/>
          </a:p>
        </p:txBody>
      </p:sp>
    </p:spTree>
    <p:extLst>
      <p:ext uri="{BB962C8B-B14F-4D97-AF65-F5344CB8AC3E}">
        <p14:creationId xmlns:p14="http://schemas.microsoft.com/office/powerpoint/2010/main" val="228727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18689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31942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283158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42433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388269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Dark Blue Cover">
    <p:bg>
      <p:bgPr>
        <a:solidFill>
          <a:srgbClr val="12273F"/>
        </a:solidFill>
        <a:effectLst/>
      </p:bgPr>
    </p:bg>
    <p:spTree>
      <p:nvGrpSpPr>
        <p:cNvPr id="1" name=""/>
        <p:cNvGrpSpPr/>
        <p:nvPr/>
      </p:nvGrpSpPr>
      <p:grpSpPr>
        <a:xfrm>
          <a:off x="0" y="0"/>
          <a:ext cx="0" cy="0"/>
          <a:chOff x="0" y="0"/>
          <a:chExt cx="0" cy="0"/>
        </a:xfrm>
      </p:grpSpPr>
      <p:pic>
        <p:nvPicPr>
          <p:cNvPr id="126" name="Picture Placeholder 3"/>
          <p:cNvPicPr>
            <a:picLocks noChangeAspect="1"/>
          </p:cNvPicPr>
          <p:nvPr userDrawn="1"/>
        </p:nvPicPr>
        <p:blipFill>
          <a:blip r:embed="rId2">
            <a:extLst>
              <a:ext uri="{28A0092B-C50C-407E-A947-70E740481C1C}">
                <a14:useLocalDpi xmlns:a14="http://schemas.microsoft.com/office/drawing/2010/main" val="0"/>
              </a:ext>
            </a:extLst>
          </a:blip>
          <a:srcRect t="18" b="18"/>
          <a:stretch/>
        </p:blipFill>
        <p:spPr>
          <a:xfrm>
            <a:off x="7634288" y="0"/>
            <a:ext cx="4557712" cy="6862763"/>
          </a:xfrm>
          <a:prstGeom prst="rect">
            <a:avLst/>
          </a:prstGeom>
        </p:spPr>
      </p:pic>
      <p:sp>
        <p:nvSpPr>
          <p:cNvPr id="288" name="Text Placeholder 287"/>
          <p:cNvSpPr>
            <a:spLocks noGrp="1"/>
          </p:cNvSpPr>
          <p:nvPr userDrawn="1">
            <p:ph type="body" sz="quarter" idx="13" hasCustomPrompt="1"/>
          </p:nvPr>
        </p:nvSpPr>
        <p:spPr>
          <a:xfrm>
            <a:off x="457200" y="5487988"/>
            <a:ext cx="7165974" cy="982800"/>
          </a:xfrm>
          <a:prstGeom prst="rect">
            <a:avLst/>
          </a:prstGeom>
        </p:spPr>
        <p:txBody>
          <a:bodyPr rIns="457200" anchor="b" anchorCtr="0"/>
          <a:lstStyle>
            <a:lvl1pPr marL="0" indent="0">
              <a:spcAft>
                <a:spcPts val="0"/>
              </a:spcAft>
              <a:buNone/>
              <a:defRPr sz="2000" b="1" baseline="0">
                <a:solidFill>
                  <a:srgbClr val="E7E6E6"/>
                </a:solidFill>
                <a:latin typeface="Arial" panose="020B0604020202020204" pitchFamily="34" charset="0"/>
                <a:cs typeface="Arial" panose="020B0604020202020204" pitchFamily="34" charset="0"/>
              </a:defRPr>
            </a:lvl1pPr>
            <a:lvl2pPr marL="0" indent="0">
              <a:spcAft>
                <a:spcPts val="0"/>
              </a:spcAft>
              <a:buFont typeface="Arial" panose="020B0604020202020204" pitchFamily="34" charset="0"/>
              <a:buNone/>
              <a:defRPr sz="2000" b="0">
                <a:solidFill>
                  <a:srgbClr val="E7E6E6"/>
                </a:solidFill>
                <a:latin typeface="Arial" panose="020B0604020202020204" pitchFamily="34" charset="0"/>
                <a:cs typeface="Arial" panose="020B0604020202020204" pitchFamily="34" charset="0"/>
              </a:defRPr>
            </a:lvl2pPr>
            <a:lvl3pPr marL="0" indent="0">
              <a:spcAft>
                <a:spcPts val="0"/>
              </a:spcAft>
              <a:buNone/>
              <a:defRPr sz="2000" b="1">
                <a:solidFill>
                  <a:schemeClr val="accent6"/>
                </a:solidFill>
              </a:defRPr>
            </a:lvl3pPr>
            <a:lvl4pPr marL="0" indent="0">
              <a:spcAft>
                <a:spcPts val="0"/>
              </a:spcAft>
              <a:buFont typeface="Arial" panose="020B0604020202020204" pitchFamily="34" charset="0"/>
              <a:buNone/>
              <a:defRPr sz="2000" b="1">
                <a:solidFill>
                  <a:schemeClr val="accent6"/>
                </a:solidFill>
              </a:defRPr>
            </a:lvl4pPr>
            <a:lvl5pPr marL="0" indent="0">
              <a:spcAft>
                <a:spcPts val="0"/>
              </a:spcAft>
              <a:buNone/>
              <a:defRPr sz="2000" b="1">
                <a:solidFill>
                  <a:schemeClr val="accent6"/>
                </a:solidFill>
              </a:defRPr>
            </a:lvl5pPr>
          </a:lstStyle>
          <a:p>
            <a:pPr lvl="0"/>
            <a:r>
              <a:rPr lang="en-US" dirty="0"/>
              <a:t>Click to add Name Surname</a:t>
            </a:r>
          </a:p>
          <a:p>
            <a:pPr lvl="1"/>
            <a:r>
              <a:rPr lang="en-US" dirty="0"/>
              <a:t>Title/Date</a:t>
            </a:r>
            <a:endParaRPr lang="en-GB" dirty="0"/>
          </a:p>
        </p:txBody>
      </p:sp>
      <p:sp>
        <p:nvSpPr>
          <p:cNvPr id="66" name="Text Placeholder 2"/>
          <p:cNvSpPr>
            <a:spLocks noGrp="1"/>
          </p:cNvSpPr>
          <p:nvPr userDrawn="1">
            <p:ph type="body" sz="quarter" idx="16" hasCustomPrompt="1"/>
          </p:nvPr>
        </p:nvSpPr>
        <p:spPr>
          <a:xfrm>
            <a:off x="457199" y="1752600"/>
            <a:ext cx="7165975" cy="3735387"/>
          </a:xfrm>
          <a:prstGeom prst="rect">
            <a:avLst/>
          </a:prstGeom>
        </p:spPr>
        <p:txBody>
          <a:bodyPr rIns="457200"/>
          <a:lstStyle>
            <a:lvl1pPr marL="0" indent="0">
              <a:spcAft>
                <a:spcPts val="2400"/>
              </a:spcAft>
              <a:buNone/>
              <a:defRPr sz="4000">
                <a:solidFill>
                  <a:srgbClr val="E7E6E6"/>
                </a:solidFill>
                <a:latin typeface="Century Gothic" panose="020B0502020202020204" pitchFamily="34" charset="0"/>
                <a:cs typeface="Arial" panose="020B0604020202020204" pitchFamily="34" charset="0"/>
              </a:defRPr>
            </a:lvl1pPr>
            <a:lvl2pPr marL="0" indent="0">
              <a:buFont typeface="Arial" panose="020B0604020202020204" pitchFamily="34" charset="0"/>
              <a:buNone/>
              <a:defRPr sz="2400">
                <a:solidFill>
                  <a:srgbClr val="E7E6E6"/>
                </a:solidFill>
                <a:latin typeface="Century Gothic" panose="020B0502020202020204" pitchFamily="34" charset="0"/>
                <a:cs typeface="Arial" panose="020B0604020202020204" pitchFamily="34" charset="0"/>
              </a:defRPr>
            </a:lvl2pPr>
            <a:lvl3pPr marL="0" indent="0">
              <a:buNone/>
              <a:defRPr/>
            </a:lvl3pPr>
            <a:lvl4pPr marL="0" indent="0">
              <a:buFont typeface="Arial" panose="020B0604020202020204" pitchFamily="34" charset="0"/>
              <a:buNone/>
              <a:defRPr/>
            </a:lvl4pPr>
            <a:lvl5pPr marL="0" indent="0">
              <a:buNone/>
              <a:defRPr/>
            </a:lvl5pPr>
          </a:lstStyle>
          <a:p>
            <a:pPr lvl="0"/>
            <a:r>
              <a:rPr lang="en-GB" dirty="0"/>
              <a:t>Click to edit</a:t>
            </a:r>
            <a:br>
              <a:rPr lang="en-GB" dirty="0"/>
            </a:br>
            <a:r>
              <a:rPr lang="en-GB" dirty="0"/>
              <a:t>(Century Gothic 40pt)</a:t>
            </a:r>
          </a:p>
          <a:p>
            <a:pPr lvl="1"/>
            <a:r>
              <a:rPr lang="en-US" dirty="0"/>
              <a:t>Presentation subtitle </a:t>
            </a:r>
            <a:br>
              <a:rPr lang="en-US" dirty="0"/>
            </a:br>
            <a:r>
              <a:rPr lang="en-US" dirty="0"/>
              <a:t>(Century Gothic 24pt)</a:t>
            </a:r>
          </a:p>
          <a:p>
            <a:pPr lvl="1"/>
            <a:endParaRPr lang="en-US" dirty="0"/>
          </a:p>
        </p:txBody>
      </p:sp>
      <p:sp>
        <p:nvSpPr>
          <p:cNvPr id="3" name="Footer Placeholder 2"/>
          <p:cNvSpPr>
            <a:spLocks noGrp="1"/>
          </p:cNvSpPr>
          <p:nvPr>
            <p:ph type="ftr" sz="quarter" idx="18"/>
          </p:nvPr>
        </p:nvSpPr>
        <p:spPr>
          <a:xfrm>
            <a:off x="457198" y="0"/>
            <a:ext cx="7165181" cy="458639"/>
          </a:xfrm>
        </p:spPr>
        <p:txBody>
          <a:bodyPr/>
          <a:lstStyle>
            <a:lvl1pPr>
              <a:defRPr>
                <a:solidFill>
                  <a:srgbClr val="E7E6E6"/>
                </a:solidFill>
              </a:defRPr>
            </a:lvl1pPr>
          </a:lstStyle>
          <a:p>
            <a:r>
              <a:rPr lang="en-GB" dirty="0"/>
              <a:t>Official GREEN</a:t>
            </a:r>
          </a:p>
        </p:txBody>
      </p:sp>
      <p:pic>
        <p:nvPicPr>
          <p:cNvPr id="12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28634" y="456300"/>
            <a:ext cx="2894054" cy="572400"/>
          </a:xfrm>
          <a:prstGeom prst="rect">
            <a:avLst/>
          </a:prstGeom>
          <a:noFill/>
          <a:ln w="9525">
            <a:noFill/>
            <a:miter lim="800000"/>
            <a:headEnd/>
            <a:tailEnd/>
          </a:ln>
        </p:spPr>
      </p:pic>
      <p:pic>
        <p:nvPicPr>
          <p:cNvPr id="129" name="Picture 1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98000" y="4762800"/>
            <a:ext cx="1782000" cy="1782000"/>
          </a:xfrm>
          <a:prstGeom prst="rect">
            <a:avLst/>
          </a:prstGeom>
        </p:spPr>
      </p:pic>
    </p:spTree>
    <p:extLst>
      <p:ext uri="{BB962C8B-B14F-4D97-AF65-F5344CB8AC3E}">
        <p14:creationId xmlns:p14="http://schemas.microsoft.com/office/powerpoint/2010/main" val="115419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81751"/>
            <a:ext cx="2593975" cy="382269"/>
          </a:xfrm>
        </p:spPr>
        <p:txBody>
          <a:bodyPr/>
          <a:lstStyle/>
          <a:p>
            <a:endParaRPr lang="en-GB" dirty="0"/>
          </a:p>
        </p:txBody>
      </p:sp>
      <p:sp>
        <p:nvSpPr>
          <p:cNvPr id="5" name="Footer Placeholder 4"/>
          <p:cNvSpPr>
            <a:spLocks noGrp="1"/>
          </p:cNvSpPr>
          <p:nvPr>
            <p:ph type="ftr" sz="quarter" idx="11"/>
          </p:nvPr>
        </p:nvSpPr>
        <p:spPr>
          <a:xfrm>
            <a:off x="3051174" y="6381751"/>
            <a:ext cx="6096001" cy="382270"/>
          </a:xfrm>
        </p:spPr>
        <p:txBody>
          <a:bodyPr/>
          <a:lstStyle/>
          <a:p>
            <a:r>
              <a:rPr lang="en-GB" dirty="0"/>
              <a:t>Official GREEN</a:t>
            </a:r>
          </a:p>
        </p:txBody>
      </p:sp>
      <p:sp>
        <p:nvSpPr>
          <p:cNvPr id="6" name="Slide Number Placeholder 5"/>
          <p:cNvSpPr>
            <a:spLocks noGrp="1"/>
          </p:cNvSpPr>
          <p:nvPr>
            <p:ph type="sldNum" sz="quarter" idx="12"/>
          </p:nvPr>
        </p:nvSpPr>
        <p:spPr>
          <a:xfrm>
            <a:off x="10668000" y="6381750"/>
            <a:ext cx="1066800" cy="382270"/>
          </a:xfrm>
        </p:spPr>
        <p:txBody>
          <a:bodyPr/>
          <a:lstStyle/>
          <a:p>
            <a:fld id="{B0B34E4B-25F1-4D72-B319-B9B5A0ABC919}" type="slidenum">
              <a:rPr lang="en-GB" smtClean="0"/>
              <a:t>‹N°›</a:t>
            </a:fld>
            <a:endParaRPr lang="en-GB" dirty="0"/>
          </a:p>
        </p:txBody>
      </p:sp>
      <p:cxnSp>
        <p:nvCxnSpPr>
          <p:cNvPr id="11" name="Straight Connector 10"/>
          <p:cNvCxnSpPr/>
          <p:nvPr userDrawn="1"/>
        </p:nvCxnSpPr>
        <p:spPr>
          <a:xfrm>
            <a:off x="455296" y="6764020"/>
            <a:ext cx="1127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468000" y="1752600"/>
            <a:ext cx="11268643" cy="4629150"/>
          </a:xfrm>
          <a:prstGeom prst="rect">
            <a:avLst/>
          </a:prstGeom>
        </p:spPr>
        <p:txBody>
          <a:bodyPr/>
          <a:lstStyle>
            <a:lvl1pPr marL="288000" indent="-288000">
              <a:buFont typeface="Arial" panose="020B0604020202020204" pitchFamily="34" charset="0"/>
              <a:buChar char="•"/>
              <a:defRPr/>
            </a:lvl1pPr>
            <a:lvl2pPr>
              <a:defRPr baseline="0"/>
            </a:lvl2pPr>
            <a:lvl3pPr>
              <a:defRPr/>
            </a:lvl3pPr>
            <a:lvl4pPr>
              <a:defRPr/>
            </a:lvl4pPr>
            <a:lvl5pPr>
              <a:defRPr baseline="0"/>
            </a:lvl5pPr>
            <a:lvl6pPr>
              <a:defRPr/>
            </a:lvl6pPr>
          </a:lstStyle>
          <a:p>
            <a:pPr lvl="0"/>
            <a:r>
              <a:rPr lang="en-US" dirty="0"/>
              <a:t>Bulleted subtitle (Arial 24pt)</a:t>
            </a:r>
          </a:p>
          <a:p>
            <a:pPr lvl="1"/>
            <a:r>
              <a:rPr lang="en-US" dirty="0"/>
              <a:t>Subtitle (Arial 20pt)</a:t>
            </a:r>
          </a:p>
          <a:p>
            <a:pPr lvl="2"/>
            <a:r>
              <a:rPr lang="en-US" dirty="0"/>
              <a:t>Bulleted slide body text (Arial 16pt)</a:t>
            </a:r>
          </a:p>
          <a:p>
            <a:pPr lvl="3"/>
            <a:r>
              <a:rPr lang="en-US" dirty="0"/>
              <a:t>Body text (Arial 24pt)</a:t>
            </a:r>
          </a:p>
          <a:p>
            <a:pPr lvl="4"/>
            <a:r>
              <a:rPr lang="en-US" dirty="0"/>
              <a:t>Bulleted source (Arial 20pt)</a:t>
            </a:r>
          </a:p>
          <a:p>
            <a:pPr lvl="5"/>
            <a:r>
              <a:rPr lang="en-US" dirty="0"/>
              <a:t>Source (Arial 16pt)</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40711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57200"/>
            <a:ext cx="11277600" cy="912814"/>
          </a:xfrm>
          <a:prstGeom prst="rect">
            <a:avLst/>
          </a:prstGeom>
        </p:spPr>
        <p:txBody>
          <a:bodyPr vert="horz"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endParaRPr lang="en-GB" dirty="0"/>
          </a:p>
        </p:txBody>
      </p:sp>
      <p:sp>
        <p:nvSpPr>
          <p:cNvPr id="4" name="Date Placeholder 3"/>
          <p:cNvSpPr>
            <a:spLocks noGrp="1"/>
          </p:cNvSpPr>
          <p:nvPr>
            <p:ph type="dt" sz="half" idx="2"/>
          </p:nvPr>
        </p:nvSpPr>
        <p:spPr>
          <a:xfrm>
            <a:off x="457200" y="6383971"/>
            <a:ext cx="2593975" cy="365125"/>
          </a:xfrm>
          <a:prstGeom prst="rect">
            <a:avLst/>
          </a:prstGeom>
        </p:spPr>
        <p:txBody>
          <a:bodyPr vert="horz" lIns="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051175" y="6383971"/>
            <a:ext cx="60960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GB" dirty="0"/>
              <a:t>Official GREEN</a:t>
            </a:r>
          </a:p>
        </p:txBody>
      </p:sp>
      <p:sp>
        <p:nvSpPr>
          <p:cNvPr id="6" name="Slide Number Placeholder 5"/>
          <p:cNvSpPr>
            <a:spLocks noGrp="1"/>
          </p:cNvSpPr>
          <p:nvPr>
            <p:ph type="sldNum" sz="quarter" idx="4"/>
          </p:nvPr>
        </p:nvSpPr>
        <p:spPr>
          <a:xfrm>
            <a:off x="10668000" y="6383971"/>
            <a:ext cx="1060450" cy="369570"/>
          </a:xfrm>
          <a:prstGeom prst="rect">
            <a:avLst/>
          </a:prstGeom>
        </p:spPr>
        <p:txBody>
          <a:bodyPr vert="horz" lIns="91440" tIns="45720" rIns="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0B34E4B-25F1-4D72-B319-B9B5A0ABC919}" type="slidenum">
              <a:rPr lang="en-GB" smtClean="0"/>
              <a:pPr/>
              <a:t>‹N°›</a:t>
            </a:fld>
            <a:endParaRPr lang="en-GB" dirty="0"/>
          </a:p>
        </p:txBody>
      </p:sp>
      <p:sp>
        <p:nvSpPr>
          <p:cNvPr id="40" name="Rectangle 39"/>
          <p:cNvSpPr/>
          <p:nvPr/>
        </p:nvSpPr>
        <p:spPr>
          <a:xfrm>
            <a:off x="455296" y="0"/>
            <a:ext cx="6508722" cy="2895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p:cNvSpPr/>
          <p:nvPr/>
        </p:nvSpPr>
        <p:spPr>
          <a:xfrm>
            <a:off x="6964018" y="0"/>
            <a:ext cx="2858162" cy="289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p:cNvSpPr/>
          <p:nvPr userDrawn="1"/>
        </p:nvSpPr>
        <p:spPr>
          <a:xfrm>
            <a:off x="9822180" y="0"/>
            <a:ext cx="1912620" cy="289560"/>
          </a:xfrm>
          <a:prstGeom prst="rect">
            <a:avLst/>
          </a:prstGeom>
          <a:solidFill>
            <a:srgbClr val="77E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p:cNvSpPr>
            <a:spLocks noGrp="1"/>
          </p:cNvSpPr>
          <p:nvPr>
            <p:ph type="body" idx="1"/>
          </p:nvPr>
        </p:nvSpPr>
        <p:spPr>
          <a:xfrm>
            <a:off x="468000" y="1752599"/>
            <a:ext cx="11277600" cy="462708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8064393"/>
      </p:ext>
    </p:extLst>
  </p:cSld>
  <p:clrMap bg1="lt1" tx1="dk1" bg2="lt2" tx2="dk2" accent1="accent1" accent2="accent2" accent3="accent3" accent4="accent4" accent5="accent5" accent6="accent6" hlink="hlink" folHlink="folHlink"/>
  <p:sldLayoutIdLst>
    <p:sldLayoutId id="2147483742" r:id="rId1"/>
    <p:sldLayoutId id="2147483744" r:id="rId2"/>
    <p:sldLayoutId id="2147483740" r:id="rId3"/>
    <p:sldLayoutId id="2147483741" r:id="rId4"/>
    <p:sldLayoutId id="2147483710" r:id="rId5"/>
    <p:sldLayoutId id="2147483743" r:id="rId6"/>
    <p:sldLayoutId id="2147483745" r:id="rId7"/>
    <p:sldLayoutId id="2147483746" r:id="rId8"/>
    <p:sldLayoutId id="2147483716" r:id="rId9"/>
    <p:sldLayoutId id="2147483732" r:id="rId10"/>
    <p:sldLayoutId id="2147483717" r:id="rId11"/>
    <p:sldLayoutId id="2147483718" r:id="rId12"/>
    <p:sldLayoutId id="2147483719" r:id="rId13"/>
    <p:sldLayoutId id="2147483720" r:id="rId14"/>
    <p:sldLayoutId id="2147483734" r:id="rId15"/>
    <p:sldLayoutId id="2147483721" r:id="rId16"/>
    <p:sldLayoutId id="2147483722" r:id="rId17"/>
    <p:sldLayoutId id="2147483723" r:id="rId18"/>
    <p:sldLayoutId id="2147483733" r:id="rId19"/>
    <p:sldLayoutId id="2147483725" r:id="rId20"/>
    <p:sldLayoutId id="2147483726" r:id="rId21"/>
    <p:sldLayoutId id="2147483727" r:id="rId22"/>
    <p:sldLayoutId id="2147483728" r:id="rId23"/>
    <p:sldLayoutId id="2147483747" r:id="rId24"/>
    <p:sldLayoutId id="2147483731" r:id="rId25"/>
    <p:sldLayoutId id="2147483739" r:id="rId26"/>
    <p:sldLayoutId id="2147483748" r:id="rId27"/>
    <p:sldLayoutId id="2147483750" r:id="rId28"/>
    <p:sldLayoutId id="2147483752" r:id="rId29"/>
  </p:sldLayoutIdLst>
  <p:hf hdr="0" ftr="0" dt="0"/>
  <p:txStyles>
    <p:titleStyle>
      <a:lvl1pPr marL="0" marR="0" indent="0" algn="l" defTabSz="914400" rtl="0" eaLnBrk="1" fontAlgn="auto" latinLnBrk="0" hangingPunct="1">
        <a:lnSpc>
          <a:spcPct val="100000"/>
        </a:lnSpc>
        <a:spcBef>
          <a:spcPts val="0"/>
        </a:spcBef>
        <a:spcAft>
          <a:spcPts val="0"/>
        </a:spcAft>
        <a:buClrTx/>
        <a:buSzTx/>
        <a:buFontTx/>
        <a:buNone/>
        <a:tabLst/>
        <a:defRPr lang="en-GB" sz="2800" b="1" kern="1200" baseline="0" noProof="0" dirty="0">
          <a:solidFill>
            <a:srgbClr val="12273F"/>
          </a:solidFill>
          <a:latin typeface="Century Gothic" panose="020B0502020202020204" pitchFamily="34" charset="0"/>
          <a:ea typeface="+mj-ea"/>
          <a:cs typeface="+mj-cs"/>
        </a:defRPr>
      </a:lvl1pPr>
    </p:titleStyle>
    <p:body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4">
          <p15:clr>
            <a:srgbClr val="F26B43"/>
          </p15:clr>
        </p15:guide>
        <p15:guide id="2" pos="3840">
          <p15:clr>
            <a:srgbClr val="F26B43"/>
          </p15:clr>
        </p15:guide>
        <p15:guide id="3" orient="horz" pos="863">
          <p15:clr>
            <a:srgbClr val="F26B43"/>
          </p15:clr>
        </p15:guide>
        <p15:guide id="4" orient="horz" pos="1727">
          <p15:clr>
            <a:srgbClr val="F26B43"/>
          </p15:clr>
        </p15:guide>
        <p15:guide id="5" orient="horz" pos="3456">
          <p15:clr>
            <a:srgbClr val="F26B43"/>
          </p15:clr>
        </p15:guide>
        <p15:guide id="6" pos="4802">
          <p15:clr>
            <a:srgbClr val="F26B43"/>
          </p15:clr>
        </p15:guide>
        <p15:guide id="7" pos="5762">
          <p15:clr>
            <a:srgbClr val="F26B43"/>
          </p15:clr>
        </p15:guide>
        <p15:guide id="8" pos="6720">
          <p15:clr>
            <a:srgbClr val="F26B43"/>
          </p15:clr>
        </p15:guide>
        <p15:guide id="9" pos="7392">
          <p15:clr>
            <a:srgbClr val="F26B43"/>
          </p15:clr>
        </p15:guide>
        <p15:guide id="10" orient="horz" pos="288">
          <p15:clr>
            <a:srgbClr val="F26B43"/>
          </p15:clr>
        </p15:guide>
        <p15:guide id="11" orient="horz" pos="4020">
          <p15:clr>
            <a:srgbClr val="F26B43"/>
          </p15:clr>
        </p15:guide>
        <p15:guide id="12" pos="2880">
          <p15:clr>
            <a:srgbClr val="F26B43"/>
          </p15:clr>
        </p15:guide>
        <p15:guide id="13" pos="1922">
          <p15:clr>
            <a:srgbClr val="F26B43"/>
          </p15:clr>
        </p15:guide>
        <p15:guide id="14" pos="960">
          <p15:clr>
            <a:srgbClr val="F26B43"/>
          </p15:clr>
        </p15:guide>
        <p15:guide id="15" pos="288">
          <p15:clr>
            <a:srgbClr val="F26B43"/>
          </p15:clr>
        </p15:guide>
        <p15:guide id="16" pos="6560">
          <p15:clr>
            <a:srgbClr val="F26B43"/>
          </p15:clr>
        </p15:guide>
        <p15:guide id="18" orient="horz" pos="11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AA8092A-0EC1-7146-BE7F-C484CFCF2BEB}"/>
              </a:ext>
            </a:extLst>
          </p:cNvPr>
          <p:cNvSpPr>
            <a:spLocks noGrp="1"/>
          </p:cNvSpPr>
          <p:nvPr>
            <p:ph type="body" sz="quarter" idx="13"/>
          </p:nvPr>
        </p:nvSpPr>
        <p:spPr/>
        <p:txBody>
          <a:bodyPr/>
          <a:lstStyle/>
          <a:p>
            <a:r>
              <a:rPr lang="en-US" b="0" dirty="0">
                <a:latin typeface="+mj-lt"/>
              </a:rPr>
              <a:t>Huw Pill, Philip Schnattinger, Brad Speigner</a:t>
            </a:r>
          </a:p>
        </p:txBody>
      </p:sp>
      <p:sp>
        <p:nvSpPr>
          <p:cNvPr id="7" name="Text Placeholder 6"/>
          <p:cNvSpPr>
            <a:spLocks noGrp="1"/>
          </p:cNvSpPr>
          <p:nvPr>
            <p:ph type="body" sz="quarter" idx="16"/>
          </p:nvPr>
        </p:nvSpPr>
        <p:spPr>
          <a:xfrm>
            <a:off x="456404" y="1356428"/>
            <a:ext cx="7165975" cy="4226225"/>
          </a:xfrm>
        </p:spPr>
        <p:txBody>
          <a:bodyPr>
            <a:normAutofit/>
          </a:bodyPr>
          <a:lstStyle/>
          <a:p>
            <a:endParaRPr lang="en-GB" b="1" dirty="0"/>
          </a:p>
          <a:p>
            <a:r>
              <a:rPr lang="en-GB" b="1" dirty="0"/>
              <a:t>Inflation persistence and monetary policy</a:t>
            </a:r>
          </a:p>
          <a:p>
            <a:endParaRPr lang="en-GB" b="1" dirty="0"/>
          </a:p>
          <a:p>
            <a:r>
              <a:rPr lang="en-GB" sz="2400" dirty="0"/>
              <a:t>Slides</a:t>
            </a:r>
          </a:p>
        </p:txBody>
      </p:sp>
    </p:spTree>
    <p:extLst>
      <p:ext uri="{BB962C8B-B14F-4D97-AF65-F5344CB8AC3E}">
        <p14:creationId xmlns:p14="http://schemas.microsoft.com/office/powerpoint/2010/main" val="355652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468000" y="1639503"/>
                <a:ext cx="11268643" cy="4629150"/>
              </a:xfrm>
            </p:spPr>
            <p:txBody>
              <a:bodyPr/>
              <a:lstStyle/>
              <a:p>
                <a:r>
                  <a:rPr lang="en-GB" sz="2100" dirty="0"/>
                  <a:t>We assume that total surplus </a:t>
                </a:r>
                <a14:m>
                  <m:oMath xmlns:m="http://schemas.openxmlformats.org/officeDocument/2006/math">
                    <m:sSup>
                      <m:sSupPr>
                        <m:ctrlPr>
                          <a:rPr lang="en-GB" sz="2100" i="1">
                            <a:latin typeface="Cambria Math" panose="02040503050406030204" pitchFamily="18" charset="0"/>
                          </a:rPr>
                        </m:ctrlPr>
                      </m:sSupPr>
                      <m:e>
                        <m:r>
                          <a:rPr lang="en-GB" sz="2100" i="1">
                            <a:latin typeface="Cambria Math" panose="02040503050406030204" pitchFamily="18" charset="0"/>
                          </a:rPr>
                          <m:t>𝑣</m:t>
                        </m:r>
                      </m:e>
                      <m:sup>
                        <m:r>
                          <a:rPr lang="en-GB" sz="2100" i="1">
                            <a:latin typeface="Cambria Math" panose="02040503050406030204" pitchFamily="18" charset="0"/>
                          </a:rPr>
                          <m:t>𝑠</m:t>
                        </m:r>
                      </m:sup>
                    </m:sSup>
                  </m:oMath>
                </a14:m>
                <a:r>
                  <a:rPr lang="en-GB" sz="2100" dirty="0"/>
                  <a:t> produced by a buyer and seller agent in the economy changes from  </a:t>
                </a:r>
                <a14:m>
                  <m:oMath xmlns:m="http://schemas.openxmlformats.org/officeDocument/2006/math">
                    <m:sSubSup>
                      <m:sSubSupPr>
                        <m:ctrlPr>
                          <a:rPr lang="en-GB" sz="2100" i="1">
                            <a:latin typeface="Cambria Math" panose="02040503050406030204" pitchFamily="18" charset="0"/>
                          </a:rPr>
                        </m:ctrlPr>
                      </m:sSubSupPr>
                      <m:e>
                        <m:sSubSup>
                          <m:sSubSupPr>
                            <m:ctrlPr>
                              <a:rPr lang="en-GB" sz="2100" i="1">
                                <a:latin typeface="Cambria Math" panose="02040503050406030204" pitchFamily="18" charset="0"/>
                              </a:rPr>
                            </m:ctrlPr>
                          </m:sSubSupPr>
                          <m:e>
                            <m:r>
                              <a:rPr lang="en-GB" sz="2100" i="1">
                                <a:latin typeface="Cambria Math" panose="02040503050406030204" pitchFamily="18" charset="0"/>
                              </a:rPr>
                              <m:t>𝑣</m:t>
                            </m:r>
                          </m:e>
                          <m:sub>
                            <m:r>
                              <a:rPr lang="en-GB" sz="2100" i="1">
                                <a:latin typeface="Cambria Math" panose="02040503050406030204" pitchFamily="18" charset="0"/>
                              </a:rPr>
                              <m:t>0</m:t>
                            </m:r>
                          </m:sub>
                          <m:sup>
                            <m:r>
                              <a:rPr lang="en-GB" sz="2100" i="1">
                                <a:latin typeface="Cambria Math" panose="02040503050406030204" pitchFamily="18" charset="0"/>
                              </a:rPr>
                              <m:t>𝑠</m:t>
                            </m:r>
                          </m:sup>
                        </m:sSubSup>
                        <m:r>
                          <a:rPr lang="en-GB" sz="2100" i="1">
                            <a:latin typeface="Cambria Math" panose="02040503050406030204" pitchFamily="18" charset="0"/>
                          </a:rPr>
                          <m:t>&gt; </m:t>
                        </m:r>
                        <m:r>
                          <a:rPr lang="en-GB" sz="2100" i="1">
                            <a:latin typeface="Cambria Math" panose="02040503050406030204" pitchFamily="18" charset="0"/>
                          </a:rPr>
                          <m:t>𝑣</m:t>
                        </m:r>
                      </m:e>
                      <m:sub>
                        <m:r>
                          <a:rPr lang="en-GB" sz="2100" i="1">
                            <a:latin typeface="Cambria Math" panose="02040503050406030204" pitchFamily="18" charset="0"/>
                          </a:rPr>
                          <m:t>𝑡</m:t>
                        </m:r>
                      </m:sub>
                      <m:sup>
                        <m:r>
                          <a:rPr lang="en-GB" sz="2100" i="1">
                            <a:latin typeface="Cambria Math" panose="02040503050406030204" pitchFamily="18" charset="0"/>
                          </a:rPr>
                          <m:t>𝑠</m:t>
                        </m:r>
                      </m:sup>
                    </m:sSubSup>
                  </m:oMath>
                </a14:m>
                <a:r>
                  <a:rPr lang="en-GB" sz="2100" dirty="0"/>
                  <a:t>. </a:t>
                </a:r>
              </a:p>
              <a:p>
                <a:pPr>
                  <a:spcBef>
                    <a:spcPts val="600"/>
                  </a:spcBef>
                </a:pPr>
                <a:r>
                  <a:rPr lang="en-GB" sz="2100" dirty="0"/>
                  <a:t>We assume that in response to the decline in the total surplus the buying producers and the input sellers accept a decline in their real surplus only at rate </a:t>
                </a: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𝜌</m:t>
                        </m:r>
                      </m:e>
                      <m:sub>
                        <m:r>
                          <a:rPr lang="en-GB" sz="2100" i="1">
                            <a:latin typeface="Cambria Math" panose="02040503050406030204" pitchFamily="18" charset="0"/>
                          </a:rPr>
                          <m:t>𝑣</m:t>
                        </m:r>
                      </m:sub>
                    </m:sSub>
                  </m:oMath>
                </a14:m>
                <a:r>
                  <a:rPr lang="en-GB" sz="2100" dirty="0"/>
                  <a:t>. Both agents j then target </a:t>
                </a:r>
                <a14:m>
                  <m:oMath xmlns:m="http://schemas.openxmlformats.org/officeDocument/2006/math">
                    <m:sSubSup>
                      <m:sSubSupPr>
                        <m:ctrlPr>
                          <a:rPr lang="en-GB" sz="2100" i="1">
                            <a:latin typeface="Cambria Math" panose="02040503050406030204" pitchFamily="18" charset="0"/>
                          </a:rPr>
                        </m:ctrlPr>
                      </m:sSubSupPr>
                      <m:e>
                        <m:r>
                          <m:rPr>
                            <m:sty m:val="p"/>
                          </m:rPr>
                          <a:rPr lang="en-GB" sz="2100">
                            <a:latin typeface="Cambria Math" panose="02040503050406030204" pitchFamily="18" charset="0"/>
                          </a:rPr>
                          <m:t>v</m:t>
                        </m:r>
                      </m:e>
                      <m:sub>
                        <m:r>
                          <m:rPr>
                            <m:sty m:val="p"/>
                          </m:rPr>
                          <a:rPr lang="en-GB" sz="2100">
                            <a:latin typeface="Cambria Math" panose="02040503050406030204" pitchFamily="18" charset="0"/>
                          </a:rPr>
                          <m:t>j</m:t>
                        </m:r>
                      </m:sub>
                      <m:sup>
                        <m:r>
                          <a:rPr lang="en-GB" sz="2100" i="1">
                            <a:latin typeface="Cambria Math" panose="02040503050406030204" pitchFamily="18" charset="0"/>
                          </a:rPr>
                          <m:t>∗</m:t>
                        </m:r>
                      </m:sup>
                    </m:sSubSup>
                  </m:oMath>
                </a14:m>
                <a:r>
                  <a:rPr lang="en-GB" sz="2100" dirty="0"/>
                  <a:t>:</a:t>
                </a:r>
              </a:p>
              <a:p>
                <a:pPr marL="288000" lvl="1" indent="0" algn="ctr">
                  <a:buNone/>
                </a:pPr>
                <a:r>
                  <a:rPr lang="en-GB" sz="2100" dirty="0"/>
                  <a:t> </a:t>
                </a:r>
                <a14:m>
                  <m:oMath xmlns:m="http://schemas.openxmlformats.org/officeDocument/2006/math">
                    <m:sSubSup>
                      <m:sSubSupPr>
                        <m:ctrlPr>
                          <a:rPr lang="en-GB" sz="2100" i="1">
                            <a:latin typeface="Cambria Math" panose="02040503050406030204" pitchFamily="18" charset="0"/>
                          </a:rPr>
                        </m:ctrlPr>
                      </m:sSubSupPr>
                      <m:e>
                        <m:r>
                          <m:rPr>
                            <m:sty m:val="p"/>
                          </m:rPr>
                          <a:rPr lang="en-GB" sz="2100">
                            <a:latin typeface="Cambria Math" panose="02040503050406030204" pitchFamily="18" charset="0"/>
                          </a:rPr>
                          <m:t>v</m:t>
                        </m:r>
                      </m:e>
                      <m:sub>
                        <m:r>
                          <m:rPr>
                            <m:sty m:val="p"/>
                          </m:rPr>
                          <a:rPr lang="en-GB" sz="2100">
                            <a:latin typeface="Cambria Math" panose="02040503050406030204" pitchFamily="18" charset="0"/>
                          </a:rPr>
                          <m:t>t</m:t>
                        </m:r>
                        <m:r>
                          <a:rPr lang="en-GB" sz="2100">
                            <a:latin typeface="Cambria Math" panose="02040503050406030204" pitchFamily="18" charset="0"/>
                          </a:rPr>
                          <m:t>,  </m:t>
                        </m:r>
                        <m:r>
                          <m:rPr>
                            <m:sty m:val="p"/>
                          </m:rPr>
                          <a:rPr lang="en-GB" sz="2100">
                            <a:latin typeface="Cambria Math" panose="02040503050406030204" pitchFamily="18" charset="0"/>
                          </a:rPr>
                          <m:t>j</m:t>
                        </m:r>
                      </m:sub>
                      <m:sup>
                        <m:r>
                          <a:rPr lang="en-GB" sz="2100" i="1">
                            <a:latin typeface="Cambria Math" panose="02040503050406030204" pitchFamily="18" charset="0"/>
                          </a:rPr>
                          <m:t>∗</m:t>
                        </m:r>
                      </m:sup>
                    </m:sSubSup>
                    <m:r>
                      <a:rPr lang="en-GB" sz="2100" i="1">
                        <a:latin typeface="Cambria Math" panose="02040503050406030204" pitchFamily="18" charset="0"/>
                      </a:rPr>
                      <m:t>= </m:t>
                    </m:r>
                    <m:d>
                      <m:dPr>
                        <m:ctrlPr>
                          <a:rPr lang="en-GB" sz="2100" i="1">
                            <a:latin typeface="Cambria Math" panose="02040503050406030204" pitchFamily="18" charset="0"/>
                          </a:rPr>
                        </m:ctrlPr>
                      </m:dPr>
                      <m:e>
                        <m:r>
                          <a:rPr lang="en-GB" sz="2100" i="1">
                            <a:latin typeface="Cambria Math" panose="02040503050406030204" pitchFamily="18" charset="0"/>
                          </a:rPr>
                          <m:t>1−</m:t>
                        </m:r>
                        <m:sSub>
                          <m:sSubPr>
                            <m:ctrlPr>
                              <a:rPr lang="en-GB" sz="2100" i="1">
                                <a:latin typeface="Cambria Math" panose="02040503050406030204" pitchFamily="18" charset="0"/>
                              </a:rPr>
                            </m:ctrlPr>
                          </m:sSubPr>
                          <m:e>
                            <m:r>
                              <a:rPr lang="en-GB" sz="2100" i="1">
                                <a:latin typeface="Cambria Math" panose="02040503050406030204" pitchFamily="18" charset="0"/>
                              </a:rPr>
                              <m:t>𝜌</m:t>
                            </m:r>
                          </m:e>
                          <m:sub>
                            <m:r>
                              <a:rPr lang="en-GB" sz="2100" i="1">
                                <a:latin typeface="Cambria Math" panose="02040503050406030204" pitchFamily="18" charset="0"/>
                              </a:rPr>
                              <m:t>𝑣𝑗</m:t>
                            </m:r>
                          </m:sub>
                        </m:sSub>
                      </m:e>
                    </m:d>
                    <m:sSubSup>
                      <m:sSubSupPr>
                        <m:ctrlPr>
                          <a:rPr lang="en-GB" sz="2100" i="1">
                            <a:latin typeface="Cambria Math" panose="02040503050406030204" pitchFamily="18" charset="0"/>
                          </a:rPr>
                        </m:ctrlPr>
                      </m:sSubSupPr>
                      <m:e>
                        <m:r>
                          <m:rPr>
                            <m:sty m:val="p"/>
                          </m:rPr>
                          <a:rPr lang="en-GB" sz="2100">
                            <a:latin typeface="Cambria Math" panose="02040503050406030204" pitchFamily="18" charset="0"/>
                          </a:rPr>
                          <m:t>v</m:t>
                        </m:r>
                      </m:e>
                      <m:sub>
                        <m:r>
                          <m:rPr>
                            <m:sty m:val="p"/>
                          </m:rPr>
                          <a:rPr lang="en-GB" sz="2100">
                            <a:latin typeface="Cambria Math" panose="02040503050406030204" pitchFamily="18" charset="0"/>
                          </a:rPr>
                          <m:t>t</m:t>
                        </m:r>
                        <m:r>
                          <a:rPr lang="en-GB" sz="2100">
                            <a:latin typeface="Cambria Math" panose="02040503050406030204" pitchFamily="18" charset="0"/>
                          </a:rPr>
                          <m:t>−1</m:t>
                        </m:r>
                        <m:r>
                          <m:rPr>
                            <m:sty m:val="p"/>
                          </m:rPr>
                          <a:rPr lang="en-GB" sz="2100">
                            <a:latin typeface="Cambria Math" panose="02040503050406030204" pitchFamily="18" charset="0"/>
                          </a:rPr>
                          <m:t>j</m:t>
                        </m:r>
                      </m:sub>
                      <m:sup>
                        <m:r>
                          <a:rPr lang="en-GB" sz="2100" i="1">
                            <a:latin typeface="Cambria Math" panose="02040503050406030204" pitchFamily="18" charset="0"/>
                          </a:rPr>
                          <m:t>∗</m:t>
                        </m:r>
                      </m:sup>
                    </m:sSubSup>
                  </m:oMath>
                </a14:m>
                <a:r>
                  <a:rPr lang="en-GB" sz="2100" dirty="0"/>
                  <a:t>+ </a:t>
                </a: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𝜌</m:t>
                        </m:r>
                      </m:e>
                      <m:sub>
                        <m:r>
                          <a:rPr lang="en-GB" sz="2100" i="1">
                            <a:latin typeface="Cambria Math" panose="02040503050406030204" pitchFamily="18" charset="0"/>
                          </a:rPr>
                          <m:t>𝑣𝑗</m:t>
                        </m:r>
                      </m:sub>
                    </m:sSub>
                    <m:sSubSup>
                      <m:sSubSupPr>
                        <m:ctrlPr>
                          <a:rPr lang="en-GB" sz="2100" i="1">
                            <a:latin typeface="Cambria Math" panose="02040503050406030204" pitchFamily="18" charset="0"/>
                          </a:rPr>
                        </m:ctrlPr>
                      </m:sSubSupPr>
                      <m:e>
                        <m:sSub>
                          <m:sSubPr>
                            <m:ctrlPr>
                              <a:rPr lang="en-GB" sz="2100" i="1">
                                <a:latin typeface="Cambria Math" panose="02040503050406030204" pitchFamily="18" charset="0"/>
                              </a:rPr>
                            </m:ctrlPr>
                          </m:sSubPr>
                          <m:e>
                            <m:r>
                              <a:rPr lang="en-GB" sz="2100" i="1">
                                <a:latin typeface="Cambria Math" panose="02040503050406030204" pitchFamily="18" charset="0"/>
                              </a:rPr>
                              <m:t>𝛾</m:t>
                            </m:r>
                          </m:e>
                          <m:sub>
                            <m:r>
                              <a:rPr lang="en-GB" sz="2100" i="1">
                                <a:latin typeface="Cambria Math" panose="02040503050406030204" pitchFamily="18" charset="0"/>
                              </a:rPr>
                              <m:t>𝑗</m:t>
                            </m:r>
                          </m:sub>
                        </m:sSub>
                        <m:r>
                          <a:rPr lang="en-GB" sz="2100" i="1">
                            <a:latin typeface="Cambria Math" panose="02040503050406030204" pitchFamily="18" charset="0"/>
                          </a:rPr>
                          <m:t> </m:t>
                        </m:r>
                        <m:r>
                          <a:rPr lang="en-GB" sz="2100" i="1">
                            <a:latin typeface="Cambria Math" panose="02040503050406030204" pitchFamily="18" charset="0"/>
                          </a:rPr>
                          <m:t>𝑣</m:t>
                        </m:r>
                      </m:e>
                      <m:sub>
                        <m:r>
                          <a:rPr lang="en-GB" sz="2100" i="1">
                            <a:latin typeface="Cambria Math" panose="02040503050406030204" pitchFamily="18" charset="0"/>
                          </a:rPr>
                          <m:t>𝑡</m:t>
                        </m:r>
                      </m:sub>
                      <m:sup>
                        <m:r>
                          <a:rPr lang="en-GB" sz="2100" i="1">
                            <a:latin typeface="Cambria Math" panose="02040503050406030204" pitchFamily="18" charset="0"/>
                          </a:rPr>
                          <m:t>𝑠</m:t>
                        </m:r>
                      </m:sup>
                    </m:sSubSup>
                  </m:oMath>
                </a14:m>
                <a:endParaRPr lang="en-GB" sz="2100" dirty="0"/>
              </a:p>
              <a:p>
                <a:pPr lvl="1">
                  <a:spcBef>
                    <a:spcPts val="1200"/>
                  </a:spcBef>
                </a:pPr>
                <a:r>
                  <a:rPr lang="en-GB" sz="2100" dirty="0"/>
                  <a:t>Targets input prices </a:t>
                </a:r>
                <a14:m>
                  <m:oMath xmlns:m="http://schemas.openxmlformats.org/officeDocument/2006/math">
                    <m:sSubSup>
                      <m:sSubSupPr>
                        <m:ctrlPr>
                          <a:rPr lang="en-GB" sz="2100" i="1">
                            <a:latin typeface="Cambria Math" panose="02040503050406030204" pitchFamily="18" charset="0"/>
                          </a:rPr>
                        </m:ctrlPr>
                      </m:sSubSupPr>
                      <m:e>
                        <m:r>
                          <a:rPr lang="en-GB" sz="2100" i="1">
                            <a:latin typeface="Cambria Math" panose="02040503050406030204" pitchFamily="18" charset="0"/>
                          </a:rPr>
                          <m:t>𝜄</m:t>
                        </m:r>
                      </m:e>
                      <m:sub>
                        <m:r>
                          <a:rPr lang="en-GB" sz="2100" i="1">
                            <a:latin typeface="Cambria Math" panose="02040503050406030204" pitchFamily="18" charset="0"/>
                          </a:rPr>
                          <m:t>𝑡</m:t>
                        </m:r>
                      </m:sub>
                      <m:sup>
                        <m:r>
                          <a:rPr lang="en-GB" sz="2100" i="1">
                            <a:latin typeface="Cambria Math" panose="02040503050406030204" pitchFamily="18" charset="0"/>
                          </a:rPr>
                          <m:t>∗</m:t>
                        </m:r>
                      </m:sup>
                    </m:sSubSup>
                  </m:oMath>
                </a14:m>
                <a:r>
                  <a:rPr lang="en-GB" sz="2100" dirty="0"/>
                  <a:t> and target output prices </a:t>
                </a:r>
                <a14:m>
                  <m:oMath xmlns:m="http://schemas.openxmlformats.org/officeDocument/2006/math">
                    <m:sSubSup>
                      <m:sSubSupPr>
                        <m:ctrlPr>
                          <a:rPr lang="en-GB" sz="2100" i="1">
                            <a:latin typeface="Cambria Math" panose="02040503050406030204" pitchFamily="18" charset="0"/>
                          </a:rPr>
                        </m:ctrlPr>
                      </m:sSubSupPr>
                      <m:e>
                        <m:r>
                          <a:rPr lang="en-GB" sz="2100" i="1">
                            <a:latin typeface="Cambria Math" panose="02040503050406030204" pitchFamily="18" charset="0"/>
                          </a:rPr>
                          <m:t>𝑝</m:t>
                        </m:r>
                      </m:e>
                      <m:sub>
                        <m:r>
                          <a:rPr lang="en-GB" sz="2100" i="1">
                            <a:latin typeface="Cambria Math" panose="02040503050406030204" pitchFamily="18" charset="0"/>
                          </a:rPr>
                          <m:t>𝑡</m:t>
                        </m:r>
                      </m:sub>
                      <m:sup>
                        <m:r>
                          <a:rPr lang="en-GB" sz="2100" i="1">
                            <a:latin typeface="Cambria Math" panose="02040503050406030204" pitchFamily="18" charset="0"/>
                          </a:rPr>
                          <m:t>∗</m:t>
                        </m:r>
                      </m:sup>
                    </m:sSubSup>
                  </m:oMath>
                </a14:m>
                <a:r>
                  <a:rPr lang="en-GB" sz="2100" dirty="0"/>
                  <a:t> are set according to the deviation of the target surplus from the equilibrium surplus, in the following way;</a:t>
                </a:r>
              </a:p>
              <a:p>
                <a:pPr marL="288000" lvl="1" indent="0">
                  <a:buNone/>
                </a:pPr>
                <a14:m>
                  <m:oMathPara xmlns:m="http://schemas.openxmlformats.org/officeDocument/2006/math">
                    <m:oMathParaPr>
                      <m:jc m:val="centerGroup"/>
                    </m:oMathParaPr>
                    <m:oMath xmlns:m="http://schemas.openxmlformats.org/officeDocument/2006/math">
                      <m:sSubSup>
                        <m:sSubSupPr>
                          <m:ctrlPr>
                            <a:rPr lang="en-GB" sz="2100" i="1">
                              <a:latin typeface="Cambria Math" panose="02040503050406030204" pitchFamily="18" charset="0"/>
                            </a:rPr>
                          </m:ctrlPr>
                        </m:sSubSupPr>
                        <m:e>
                          <m:r>
                            <a:rPr lang="en-GB" sz="2100" b="0" i="1" smtClean="0">
                              <a:latin typeface="Cambria Math" panose="02040503050406030204" pitchFamily="18" charset="0"/>
                            </a:rPr>
                            <m:t>𝜄</m:t>
                          </m:r>
                        </m:e>
                        <m:sub>
                          <m:r>
                            <a:rPr lang="en-GB" sz="2100" i="1">
                              <a:latin typeface="Cambria Math" panose="02040503050406030204" pitchFamily="18" charset="0"/>
                            </a:rPr>
                            <m:t>𝑡</m:t>
                          </m:r>
                        </m:sub>
                        <m:sup>
                          <m:r>
                            <a:rPr lang="en-GB" sz="2100" i="1">
                              <a:latin typeface="Cambria Math" panose="02040503050406030204" pitchFamily="18" charset="0"/>
                            </a:rPr>
                            <m:t>∗</m:t>
                          </m:r>
                        </m:sup>
                      </m:sSubSup>
                      <m:r>
                        <a:rPr lang="en-GB" sz="2100" i="1">
                          <a:latin typeface="Cambria Math" panose="02040503050406030204" pitchFamily="18" charset="0"/>
                        </a:rPr>
                        <m:t>=</m:t>
                      </m:r>
                      <m:sSubSup>
                        <m:sSubSupPr>
                          <m:ctrlPr>
                            <a:rPr lang="en-GB" sz="2100" i="1">
                              <a:latin typeface="Cambria Math" panose="02040503050406030204" pitchFamily="18" charset="0"/>
                            </a:rPr>
                          </m:ctrlPr>
                        </m:sSubSupPr>
                        <m:e>
                          <m:sSub>
                            <m:sSubPr>
                              <m:ctrlPr>
                                <a:rPr lang="en-GB" sz="2100" i="1">
                                  <a:latin typeface="Cambria Math" panose="02040503050406030204" pitchFamily="18" charset="0"/>
                                </a:rPr>
                              </m:ctrlPr>
                            </m:sSubPr>
                            <m:e>
                              <m:r>
                                <a:rPr lang="en-GB" sz="2100" i="1">
                                  <a:latin typeface="Cambria Math" panose="02040503050406030204" pitchFamily="18" charset="0"/>
                                </a:rPr>
                                <m:t>𝑝</m:t>
                              </m:r>
                            </m:e>
                            <m:sub>
                              <m:r>
                                <a:rPr lang="en-GB" sz="2100" i="1">
                                  <a:latin typeface="Cambria Math" panose="02040503050406030204" pitchFamily="18" charset="0"/>
                                </a:rPr>
                                <m:t>𝑡</m:t>
                              </m:r>
                            </m:sub>
                          </m:sSub>
                          <m:r>
                            <a:rPr lang="en-GB" sz="2100" i="1">
                              <a:latin typeface="Cambria Math" panose="02040503050406030204" pitchFamily="18" charset="0"/>
                            </a:rPr>
                            <m:t>(1+</m:t>
                          </m:r>
                          <m:r>
                            <a:rPr lang="en-GB" sz="2100">
                              <a:latin typeface="Cambria Math" panose="02040503050406030204" pitchFamily="18" charset="0"/>
                            </a:rPr>
                            <m:t>(</m:t>
                          </m:r>
                          <m:r>
                            <m:rPr>
                              <m:sty m:val="p"/>
                            </m:rPr>
                            <a:rPr lang="en-GB" sz="2100">
                              <a:latin typeface="Cambria Math" panose="02040503050406030204" pitchFamily="18" charset="0"/>
                            </a:rPr>
                            <m:t>v</m:t>
                          </m:r>
                        </m:e>
                        <m:sub>
                          <m:r>
                            <m:rPr>
                              <m:sty m:val="p"/>
                            </m:rPr>
                            <a:rPr lang="en-GB" sz="2100">
                              <a:latin typeface="Cambria Math" panose="02040503050406030204" pitchFamily="18" charset="0"/>
                            </a:rPr>
                            <m:t>t</m:t>
                          </m:r>
                          <m:r>
                            <a:rPr lang="en-GB" sz="2100">
                              <a:latin typeface="Cambria Math" panose="02040503050406030204" pitchFamily="18" charset="0"/>
                            </a:rPr>
                            <m:t>,  </m:t>
                          </m:r>
                          <m:r>
                            <a:rPr lang="en-GB" sz="2100" b="0" i="1" smtClean="0">
                              <a:latin typeface="Cambria Math" panose="02040503050406030204" pitchFamily="18" charset="0"/>
                            </a:rPr>
                            <m:t>𝑖</m:t>
                          </m:r>
                        </m:sub>
                        <m:sup>
                          <m:r>
                            <a:rPr lang="en-GB" sz="2100" i="1">
                              <a:latin typeface="Cambria Math" panose="02040503050406030204" pitchFamily="18" charset="0"/>
                            </a:rPr>
                            <m:t>∗</m:t>
                          </m:r>
                        </m:sup>
                      </m:sSubSup>
                      <m:sSubSup>
                        <m:sSubSupPr>
                          <m:ctrlPr>
                            <a:rPr lang="en-GB" sz="2100" i="1">
                              <a:latin typeface="Cambria Math" panose="02040503050406030204" pitchFamily="18" charset="0"/>
                            </a:rPr>
                          </m:ctrlPr>
                        </m:sSubSupPr>
                        <m:e>
                          <m:r>
                            <a:rPr lang="en-GB" sz="2100" i="1">
                              <a:latin typeface="Cambria Math" panose="02040503050406030204" pitchFamily="18" charset="0"/>
                            </a:rPr>
                            <m:t>−</m:t>
                          </m:r>
                          <m:sSub>
                            <m:sSubPr>
                              <m:ctrlPr>
                                <a:rPr lang="en-GB" sz="2100" i="1">
                                  <a:latin typeface="Cambria Math" panose="02040503050406030204" pitchFamily="18" charset="0"/>
                                </a:rPr>
                              </m:ctrlPr>
                            </m:sSubPr>
                            <m:e>
                              <m:r>
                                <a:rPr lang="en-GB" sz="2100" i="1">
                                  <a:latin typeface="Cambria Math" panose="02040503050406030204" pitchFamily="18" charset="0"/>
                                </a:rPr>
                                <m:t>𝛾</m:t>
                              </m:r>
                            </m:e>
                            <m:sub>
                              <m:r>
                                <a:rPr lang="en-GB" sz="2100" b="0" i="1" smtClean="0">
                                  <a:latin typeface="Cambria Math" panose="02040503050406030204" pitchFamily="18" charset="0"/>
                                </a:rPr>
                                <m:t>𝑖</m:t>
                              </m:r>
                            </m:sub>
                          </m:sSub>
                          <m:r>
                            <a:rPr lang="en-GB" sz="2100" i="1">
                              <a:latin typeface="Cambria Math" panose="02040503050406030204" pitchFamily="18" charset="0"/>
                            </a:rPr>
                            <m:t>𝑣</m:t>
                          </m:r>
                        </m:e>
                        <m:sub>
                          <m:r>
                            <a:rPr lang="en-GB" sz="2100" i="1">
                              <a:latin typeface="Cambria Math" panose="02040503050406030204" pitchFamily="18" charset="0"/>
                            </a:rPr>
                            <m:t>𝑡</m:t>
                          </m:r>
                        </m:sub>
                        <m:sup>
                          <m:r>
                            <a:rPr lang="en-GB" sz="2100" i="1">
                              <a:latin typeface="Cambria Math" panose="02040503050406030204" pitchFamily="18" charset="0"/>
                            </a:rPr>
                            <m:t>𝑠</m:t>
                          </m:r>
                        </m:sup>
                      </m:sSubSup>
                      <m:r>
                        <a:rPr lang="en-GB" sz="2100" i="1">
                          <a:latin typeface="Cambria Math" panose="02040503050406030204" pitchFamily="18" charset="0"/>
                        </a:rPr>
                        <m:t>))</m:t>
                      </m:r>
                    </m:oMath>
                  </m:oMathPara>
                </a14:m>
                <a:endParaRPr lang="en-GB" sz="2100" dirty="0"/>
              </a:p>
              <a:p>
                <a:pPr marL="288000" lvl="1" indent="0">
                  <a:buNone/>
                </a:pPr>
                <a14:m>
                  <m:oMathPara xmlns:m="http://schemas.openxmlformats.org/officeDocument/2006/math">
                    <m:oMathParaPr>
                      <m:jc m:val="centerGroup"/>
                    </m:oMathParaPr>
                    <m:oMath xmlns:m="http://schemas.openxmlformats.org/officeDocument/2006/math">
                      <m:sSubSup>
                        <m:sSubSupPr>
                          <m:ctrlPr>
                            <a:rPr lang="en-GB" sz="2100" i="1">
                              <a:latin typeface="Cambria Math" panose="02040503050406030204" pitchFamily="18" charset="0"/>
                            </a:rPr>
                          </m:ctrlPr>
                        </m:sSubSupPr>
                        <m:e>
                          <m:r>
                            <a:rPr lang="en-GB" sz="2100" i="1">
                              <a:latin typeface="Cambria Math" panose="02040503050406030204" pitchFamily="18" charset="0"/>
                            </a:rPr>
                            <m:t>𝑝</m:t>
                          </m:r>
                        </m:e>
                        <m:sub>
                          <m:r>
                            <a:rPr lang="en-GB" sz="2100" i="1">
                              <a:latin typeface="Cambria Math" panose="02040503050406030204" pitchFamily="18" charset="0"/>
                            </a:rPr>
                            <m:t>𝑡</m:t>
                          </m:r>
                        </m:sub>
                        <m:sup>
                          <m:r>
                            <a:rPr lang="en-GB" sz="2100" i="1">
                              <a:latin typeface="Cambria Math" panose="02040503050406030204" pitchFamily="18" charset="0"/>
                            </a:rPr>
                            <m:t>∗</m:t>
                          </m:r>
                        </m:sup>
                      </m:sSubSup>
                      <m:r>
                        <a:rPr lang="en-GB" sz="2100" i="1">
                          <a:latin typeface="Cambria Math" panose="02040503050406030204" pitchFamily="18" charset="0"/>
                        </a:rPr>
                        <m:t>=</m:t>
                      </m:r>
                      <m:sSubSup>
                        <m:sSubSupPr>
                          <m:ctrlPr>
                            <a:rPr lang="en-GB" sz="2100" i="1">
                              <a:latin typeface="Cambria Math" panose="02040503050406030204" pitchFamily="18" charset="0"/>
                            </a:rPr>
                          </m:ctrlPr>
                        </m:sSubSupPr>
                        <m:e>
                          <m:sSub>
                            <m:sSubPr>
                              <m:ctrlPr>
                                <a:rPr lang="en-GB" sz="2100" i="1">
                                  <a:latin typeface="Cambria Math" panose="02040503050406030204" pitchFamily="18" charset="0"/>
                                </a:rPr>
                              </m:ctrlPr>
                            </m:sSubPr>
                            <m:e>
                              <m:r>
                                <a:rPr lang="en-GB" sz="2100" b="0" i="1" smtClean="0">
                                  <a:latin typeface="Cambria Math" panose="02040503050406030204" pitchFamily="18" charset="0"/>
                                </a:rPr>
                                <m:t>𝜄</m:t>
                              </m:r>
                            </m:e>
                            <m:sub>
                              <m:r>
                                <a:rPr lang="en-GB" sz="2100" i="1">
                                  <a:latin typeface="Cambria Math" panose="02040503050406030204" pitchFamily="18" charset="0"/>
                                </a:rPr>
                                <m:t>𝑡</m:t>
                              </m:r>
                            </m:sub>
                          </m:sSub>
                          <m:r>
                            <a:rPr lang="en-GB" sz="2100" i="1">
                              <a:latin typeface="Cambria Math" panose="02040503050406030204" pitchFamily="18" charset="0"/>
                            </a:rPr>
                            <m:t>(1+</m:t>
                          </m:r>
                          <m:r>
                            <a:rPr lang="en-GB" sz="2100">
                              <a:latin typeface="Cambria Math" panose="02040503050406030204" pitchFamily="18" charset="0"/>
                            </a:rPr>
                            <m:t>(</m:t>
                          </m:r>
                          <m:r>
                            <m:rPr>
                              <m:sty m:val="p"/>
                            </m:rPr>
                            <a:rPr lang="en-GB" sz="2100">
                              <a:latin typeface="Cambria Math" panose="02040503050406030204" pitchFamily="18" charset="0"/>
                            </a:rPr>
                            <m:t>v</m:t>
                          </m:r>
                        </m:e>
                        <m:sub>
                          <m:r>
                            <m:rPr>
                              <m:sty m:val="p"/>
                            </m:rPr>
                            <a:rPr lang="en-GB" sz="2100">
                              <a:latin typeface="Cambria Math" panose="02040503050406030204" pitchFamily="18" charset="0"/>
                            </a:rPr>
                            <m:t>t</m:t>
                          </m:r>
                          <m:r>
                            <a:rPr lang="en-GB" sz="2100">
                              <a:latin typeface="Cambria Math" panose="02040503050406030204" pitchFamily="18" charset="0"/>
                            </a:rPr>
                            <m:t>,  </m:t>
                          </m:r>
                          <m:r>
                            <a:rPr lang="en-GB" sz="2100" i="1">
                              <a:latin typeface="Cambria Math" panose="02040503050406030204" pitchFamily="18" charset="0"/>
                            </a:rPr>
                            <m:t>𝑓</m:t>
                          </m:r>
                        </m:sub>
                        <m:sup>
                          <m:r>
                            <a:rPr lang="en-GB" sz="2100" i="1">
                              <a:latin typeface="Cambria Math" panose="02040503050406030204" pitchFamily="18" charset="0"/>
                            </a:rPr>
                            <m:t>∗</m:t>
                          </m:r>
                        </m:sup>
                      </m:sSubSup>
                      <m:sSubSup>
                        <m:sSubSupPr>
                          <m:ctrlPr>
                            <a:rPr lang="en-GB" sz="2100" i="1">
                              <a:latin typeface="Cambria Math" panose="02040503050406030204" pitchFamily="18" charset="0"/>
                            </a:rPr>
                          </m:ctrlPr>
                        </m:sSubSupPr>
                        <m:e>
                          <m:r>
                            <a:rPr lang="en-GB" sz="2100" i="1">
                              <a:latin typeface="Cambria Math" panose="02040503050406030204" pitchFamily="18" charset="0"/>
                            </a:rPr>
                            <m:t>−</m:t>
                          </m:r>
                          <m:sSub>
                            <m:sSubPr>
                              <m:ctrlPr>
                                <a:rPr lang="en-GB" sz="2100" i="1">
                                  <a:latin typeface="Cambria Math" panose="02040503050406030204" pitchFamily="18" charset="0"/>
                                </a:rPr>
                              </m:ctrlPr>
                            </m:sSubPr>
                            <m:e>
                              <m:r>
                                <a:rPr lang="en-GB" sz="2100" i="1">
                                  <a:latin typeface="Cambria Math" panose="02040503050406030204" pitchFamily="18" charset="0"/>
                                </a:rPr>
                                <m:t>𝛾</m:t>
                              </m:r>
                            </m:e>
                            <m:sub>
                              <m:r>
                                <a:rPr lang="en-GB" sz="2100" i="1">
                                  <a:latin typeface="Cambria Math" panose="02040503050406030204" pitchFamily="18" charset="0"/>
                                </a:rPr>
                                <m:t>𝑓</m:t>
                              </m:r>
                            </m:sub>
                          </m:sSub>
                          <m:r>
                            <a:rPr lang="en-GB" sz="2100" i="1">
                              <a:latin typeface="Cambria Math" panose="02040503050406030204" pitchFamily="18" charset="0"/>
                            </a:rPr>
                            <m:t>𝑣</m:t>
                          </m:r>
                        </m:e>
                        <m:sub>
                          <m:r>
                            <a:rPr lang="en-GB" sz="2100" i="1">
                              <a:latin typeface="Cambria Math" panose="02040503050406030204" pitchFamily="18" charset="0"/>
                            </a:rPr>
                            <m:t>𝑡</m:t>
                          </m:r>
                        </m:sub>
                        <m:sup>
                          <m:r>
                            <a:rPr lang="en-GB" sz="2100" i="1">
                              <a:latin typeface="Cambria Math" panose="02040503050406030204" pitchFamily="18" charset="0"/>
                            </a:rPr>
                            <m:t>𝑠</m:t>
                          </m:r>
                        </m:sup>
                      </m:sSubSup>
                      <m:r>
                        <a:rPr lang="en-GB" sz="2100" i="1">
                          <a:latin typeface="Cambria Math" panose="02040503050406030204" pitchFamily="18" charset="0"/>
                        </a:rPr>
                        <m:t>))</m:t>
                      </m:r>
                    </m:oMath>
                  </m:oMathPara>
                </a14:m>
                <a:endParaRPr lang="en-GB" sz="2100" dirty="0"/>
              </a:p>
              <a:p>
                <a:pPr lvl="1">
                  <a:spcBef>
                    <a:spcPts val="600"/>
                  </a:spcBef>
                </a:pPr>
                <a:r>
                  <a:rPr lang="en-GB" sz="2100" dirty="0"/>
                  <a:t>Intuitively, a higher target leads to higher (realised) input price demands </a:t>
                </a:r>
                <a14:m>
                  <m:oMath xmlns:m="http://schemas.openxmlformats.org/officeDocument/2006/math">
                    <m:sSubSup>
                      <m:sSubSupPr>
                        <m:ctrlPr>
                          <a:rPr lang="en-GB" sz="2100" i="1">
                            <a:latin typeface="Cambria Math" panose="02040503050406030204" pitchFamily="18" charset="0"/>
                          </a:rPr>
                        </m:ctrlPr>
                      </m:sSubSupPr>
                      <m:e>
                        <m:r>
                          <a:rPr lang="en-GB" sz="2100" b="0" i="1" smtClean="0">
                            <a:latin typeface="Cambria Math" panose="02040503050406030204" pitchFamily="18" charset="0"/>
                          </a:rPr>
                          <m:t>𝜄</m:t>
                        </m:r>
                      </m:e>
                      <m:sub>
                        <m:r>
                          <a:rPr lang="en-GB" sz="2100" i="1">
                            <a:latin typeface="Cambria Math" panose="02040503050406030204" pitchFamily="18" charset="0"/>
                          </a:rPr>
                          <m:t>𝑡</m:t>
                        </m:r>
                      </m:sub>
                      <m:sup>
                        <m:r>
                          <a:rPr lang="en-GB" sz="2100" i="1">
                            <a:latin typeface="Cambria Math" panose="02040503050406030204" pitchFamily="18" charset="0"/>
                          </a:rPr>
                          <m:t>∗</m:t>
                        </m:r>
                      </m:sup>
                    </m:sSubSup>
                  </m:oMath>
                </a14:m>
                <a:r>
                  <a:rPr lang="en-GB" sz="2100" dirty="0"/>
                  <a:t>. In turn, buying producers pass the realised higher input price level on to output prices protect their real surplus.   </a:t>
                </a:r>
              </a:p>
              <a:p>
                <a:pPr lvl="1"/>
                <a:endParaRPr lang="en-GB" dirty="0"/>
              </a:p>
              <a:p>
                <a:pPr lvl="1"/>
                <a:endParaRPr lang="en-GB" dirty="0"/>
              </a:p>
              <a:p>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468000" y="1639503"/>
                <a:ext cx="11268643" cy="4629150"/>
              </a:xfrm>
              <a:blipFill>
                <a:blip r:embed="rId2"/>
                <a:stretch>
                  <a:fillRect l="-1353" t="-1845" r="-974" b="-6588"/>
                </a:stretch>
              </a:blipFill>
            </p:spPr>
            <p:txBody>
              <a:bodyPr/>
              <a:lstStyle/>
              <a:p>
                <a:r>
                  <a:rPr lang="en-GB">
                    <a:noFill/>
                  </a:rPr>
                  <a:t> </a:t>
                </a:r>
              </a:p>
            </p:txBody>
          </p:sp>
        </mc:Fallback>
      </mc:AlternateContent>
      <p:sp>
        <p:nvSpPr>
          <p:cNvPr id="4" name="Title 3"/>
          <p:cNvSpPr>
            <a:spLocks noGrp="1"/>
          </p:cNvSpPr>
          <p:nvPr>
            <p:ph type="title"/>
          </p:nvPr>
        </p:nvSpPr>
        <p:spPr/>
        <p:txBody>
          <a:bodyPr/>
          <a:lstStyle/>
          <a:p>
            <a:r>
              <a:rPr lang="en-GB" dirty="0"/>
              <a:t>Mechanics of targeting a real surplus that is too high – </a:t>
            </a:r>
            <a:br>
              <a:rPr lang="en-GB" dirty="0"/>
            </a:br>
            <a:r>
              <a:rPr lang="en-GB" dirty="0"/>
              <a:t>creation of ‘push and shove’ inflation</a:t>
            </a:r>
          </a:p>
        </p:txBody>
      </p:sp>
      <p:sp>
        <p:nvSpPr>
          <p:cNvPr id="7" name="Slide Number Placeholder 6"/>
          <p:cNvSpPr>
            <a:spLocks noGrp="1"/>
          </p:cNvSpPr>
          <p:nvPr>
            <p:ph type="sldNum" sz="quarter" idx="12"/>
          </p:nvPr>
        </p:nvSpPr>
        <p:spPr/>
        <p:txBody>
          <a:bodyPr/>
          <a:lstStyle/>
          <a:p>
            <a:fld id="{B0B34E4B-25F1-4D72-B319-B9B5A0ABC919}" type="slidenum">
              <a:rPr lang="en-GB" smtClean="0"/>
              <a:t>10</a:t>
            </a:fld>
            <a:endParaRPr lang="en-GB" dirty="0"/>
          </a:p>
        </p:txBody>
      </p:sp>
    </p:spTree>
    <p:extLst>
      <p:ext uri="{BB962C8B-B14F-4D97-AF65-F5344CB8AC3E}">
        <p14:creationId xmlns:p14="http://schemas.microsoft.com/office/powerpoint/2010/main" val="336557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Price dispersion has risen showing pass-through, adjustments and price pushes are unequally distributed across firms</a:t>
            </a:r>
          </a:p>
        </p:txBody>
      </p:sp>
      <p:pic>
        <p:nvPicPr>
          <p:cNvPr id="5" name="Picture 4"/>
          <p:cNvPicPr>
            <a:picLocks noChangeAspect="1"/>
          </p:cNvPicPr>
          <p:nvPr/>
        </p:nvPicPr>
        <p:blipFill>
          <a:blip r:embed="rId2"/>
          <a:stretch>
            <a:fillRect/>
          </a:stretch>
        </p:blipFill>
        <p:spPr>
          <a:xfrm>
            <a:off x="394100" y="1670010"/>
            <a:ext cx="10884854" cy="4616090"/>
          </a:xfrm>
          <a:prstGeom prst="rect">
            <a:avLst/>
          </a:prstGeom>
        </p:spPr>
      </p:pic>
      <p:sp>
        <p:nvSpPr>
          <p:cNvPr id="6" name="TextBox 5"/>
          <p:cNvSpPr txBox="1"/>
          <p:nvPr/>
        </p:nvSpPr>
        <p:spPr>
          <a:xfrm>
            <a:off x="668769" y="6012821"/>
            <a:ext cx="3281668"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Source: Bank of England Decision Maker Panel survey</a:t>
            </a:r>
          </a:p>
        </p:txBody>
      </p:sp>
      <p:sp>
        <p:nvSpPr>
          <p:cNvPr id="3" name="Slide Number Placeholder 2"/>
          <p:cNvSpPr>
            <a:spLocks noGrp="1"/>
          </p:cNvSpPr>
          <p:nvPr>
            <p:ph type="sldNum" sz="quarter" idx="12"/>
          </p:nvPr>
        </p:nvSpPr>
        <p:spPr/>
        <p:txBody>
          <a:bodyPr/>
          <a:lstStyle/>
          <a:p>
            <a:fld id="{B0B34E4B-25F1-4D72-B319-B9B5A0ABC919}" type="slidenum">
              <a:rPr lang="en-GB" smtClean="0"/>
              <a:t>11</a:t>
            </a:fld>
            <a:endParaRPr lang="en-GB" dirty="0"/>
          </a:p>
        </p:txBody>
      </p:sp>
    </p:spTree>
    <p:extLst>
      <p:ext uri="{BB962C8B-B14F-4D97-AF65-F5344CB8AC3E}">
        <p14:creationId xmlns:p14="http://schemas.microsoft.com/office/powerpoint/2010/main" val="2534703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00" y="302030"/>
            <a:ext cx="11277600" cy="912814"/>
          </a:xfrm>
        </p:spPr>
        <p:txBody>
          <a:bodyPr/>
          <a:lstStyle/>
          <a:p>
            <a:r>
              <a:rPr lang="en-GB" dirty="0"/>
              <a:t>Wage dispersion across firms has also risen</a:t>
            </a:r>
          </a:p>
        </p:txBody>
      </p:sp>
      <p:graphicFrame>
        <p:nvGraphicFramePr>
          <p:cNvPr id="7" name="Chart 6"/>
          <p:cNvGraphicFramePr>
            <a:graphicFrameLocks/>
          </p:cNvGraphicFramePr>
          <p:nvPr>
            <p:extLst>
              <p:ext uri="{D42A27DB-BD31-4B8C-83A1-F6EECF244321}">
                <p14:modId xmlns:p14="http://schemas.microsoft.com/office/powerpoint/2010/main" val="1774229698"/>
              </p:ext>
            </p:extLst>
          </p:nvPr>
        </p:nvGraphicFramePr>
        <p:xfrm>
          <a:off x="468000" y="1799489"/>
          <a:ext cx="5410200" cy="37590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519898398"/>
              </p:ext>
            </p:extLst>
          </p:nvPr>
        </p:nvGraphicFramePr>
        <p:xfrm>
          <a:off x="5878200" y="1799488"/>
          <a:ext cx="5772150" cy="37590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5944" y="5712585"/>
            <a:ext cx="3281668"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Source: Bank of England Decision Maker Panel survey</a:t>
            </a:r>
          </a:p>
        </p:txBody>
      </p:sp>
      <p:sp>
        <p:nvSpPr>
          <p:cNvPr id="3" name="Slide Number Placeholder 2"/>
          <p:cNvSpPr>
            <a:spLocks noGrp="1"/>
          </p:cNvSpPr>
          <p:nvPr>
            <p:ph type="sldNum" sz="quarter" idx="12"/>
          </p:nvPr>
        </p:nvSpPr>
        <p:spPr/>
        <p:txBody>
          <a:bodyPr/>
          <a:lstStyle/>
          <a:p>
            <a:fld id="{B0B34E4B-25F1-4D72-B319-B9B5A0ABC919}" type="slidenum">
              <a:rPr lang="en-GB" smtClean="0"/>
              <a:t>12</a:t>
            </a:fld>
            <a:endParaRPr lang="en-GB" dirty="0"/>
          </a:p>
        </p:txBody>
      </p:sp>
    </p:spTree>
    <p:extLst>
      <p:ext uri="{BB962C8B-B14F-4D97-AF65-F5344CB8AC3E}">
        <p14:creationId xmlns:p14="http://schemas.microsoft.com/office/powerpoint/2010/main" val="213751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476957" y="1502344"/>
                <a:ext cx="11044483" cy="4629150"/>
              </a:xfrm>
            </p:spPr>
            <p:txBody>
              <a:bodyPr/>
              <a:lstStyle/>
              <a:p>
                <a:r>
                  <a:rPr lang="en-GB" dirty="0"/>
                  <a:t>The partial equilibrium model is closed by transmitting targeted prices with Calvo parameter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𝑗</m:t>
                        </m:r>
                      </m:sub>
                    </m:sSub>
                  </m:oMath>
                </a14:m>
                <a:r>
                  <a:rPr lang="pl-PL" dirty="0"/>
                  <a:t> </a:t>
                </a:r>
                <a:r>
                  <a:rPr lang="en-GB" dirty="0"/>
                  <a:t>to aggregate price levels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𝜄</m:t>
                        </m:r>
                      </m:e>
                      <m:sub>
                        <m:r>
                          <a:rPr lang="en-GB" b="0" i="1" smtClean="0">
                            <a:latin typeface="Cambria Math" panose="02040503050406030204" pitchFamily="18" charset="0"/>
                          </a:rPr>
                          <m:t>𝑡</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𝑡</m:t>
                        </m:r>
                      </m:sub>
                    </m:sSub>
                  </m:oMath>
                </a14:m>
                <a:r>
                  <a:rPr lang="en-GB" dirty="0"/>
                  <a:t> </a:t>
                </a:r>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𝜄</m:t>
                          </m:r>
                        </m:e>
                        <m:sub>
                          <m:r>
                            <a:rPr lang="en-GB" b="0" i="1" smtClean="0">
                              <a:latin typeface="Cambria Math" panose="02040503050406030204" pitchFamily="18" charset="0"/>
                            </a:rPr>
                            <m:t>𝑡</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𝜄</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𝜄</m:t>
                          </m:r>
                        </m:e>
                        <m:sup>
                          <m:r>
                            <a:rPr lang="en-GB" b="0" i="1" smtClean="0">
                              <a:latin typeface="Cambria Math" panose="02040503050406030204" pitchFamily="18" charset="0"/>
                            </a:rPr>
                            <m:t>∗</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𝜆</m:t>
                              </m:r>
                            </m:e>
                            <m:sub>
                              <m:r>
                                <a:rPr lang="en-GB" b="0" i="1" smtClean="0">
                                  <a:latin typeface="Cambria Math" panose="02040503050406030204" pitchFamily="18" charset="0"/>
                                </a:rPr>
                                <m:t>𝜄</m:t>
                              </m:r>
                            </m:sub>
                          </m:sSub>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𝜄</m:t>
                          </m:r>
                        </m:e>
                        <m:sub>
                          <m:r>
                            <a:rPr lang="en-GB" b="0" i="1" smtClean="0">
                              <a:latin typeface="Cambria Math" panose="02040503050406030204" pitchFamily="18" charset="0"/>
                            </a:rPr>
                            <m:t>𝑡</m:t>
                          </m:r>
                          <m:r>
                            <a:rPr lang="en-GB" b="0" i="1" smtClean="0">
                              <a:latin typeface="Cambria Math" panose="02040503050406030204" pitchFamily="18" charset="0"/>
                            </a:rPr>
                            <m:t>−1</m:t>
                          </m:r>
                        </m:sub>
                      </m:sSub>
                    </m:oMath>
                  </m:oMathPara>
                </a14:m>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𝑝</m:t>
                          </m:r>
                        </m:e>
                        <m:sub>
                          <m:r>
                            <a:rPr lang="en-GB" i="1">
                              <a:latin typeface="Cambria Math" panose="02040503050406030204" pitchFamily="18" charset="0"/>
                            </a:rPr>
                            <m:t>𝑡</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𝜆</m:t>
                          </m:r>
                        </m:e>
                        <m:sub>
                          <m:r>
                            <a:rPr lang="en-GB" b="0" i="1" smtClean="0">
                              <a:latin typeface="Cambria Math" panose="02040503050406030204" pitchFamily="18" charset="0"/>
                            </a:rPr>
                            <m:t>𝑝</m:t>
                          </m:r>
                        </m:sub>
                      </m:sSub>
                      <m:sSup>
                        <m:sSupPr>
                          <m:ctrlPr>
                            <a:rPr lang="en-GB" i="1">
                              <a:latin typeface="Cambria Math" panose="02040503050406030204" pitchFamily="18" charset="0"/>
                            </a:rPr>
                          </m:ctrlPr>
                        </m:sSupPr>
                        <m:e>
                          <m:r>
                            <a:rPr lang="en-GB" b="0" i="1" smtClean="0">
                              <a:latin typeface="Cambria Math" panose="02040503050406030204" pitchFamily="18" charset="0"/>
                            </a:rPr>
                            <m:t>𝑝</m:t>
                          </m:r>
                        </m:e>
                        <m:sup>
                          <m:r>
                            <a:rPr lang="en-GB" i="1">
                              <a:latin typeface="Cambria Math" panose="02040503050406030204" pitchFamily="18" charset="0"/>
                            </a:rPr>
                            <m:t>∗</m:t>
                          </m:r>
                        </m:sup>
                      </m:sSup>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1−</m:t>
                          </m:r>
                          <m:sSub>
                            <m:sSubPr>
                              <m:ctrlPr>
                                <a:rPr lang="en-GB" i="1">
                                  <a:latin typeface="Cambria Math" panose="02040503050406030204" pitchFamily="18" charset="0"/>
                                </a:rPr>
                              </m:ctrlPr>
                            </m:sSubPr>
                            <m:e>
                              <m:r>
                                <a:rPr lang="en-GB" i="1">
                                  <a:latin typeface="Cambria Math" panose="02040503050406030204" pitchFamily="18" charset="0"/>
                                </a:rPr>
                                <m:t>𝜆</m:t>
                              </m:r>
                            </m:e>
                            <m:sub>
                              <m:r>
                                <a:rPr lang="en-GB" b="0" i="1" smtClean="0">
                                  <a:latin typeface="Cambria Math" panose="02040503050406030204" pitchFamily="18" charset="0"/>
                                </a:rPr>
                                <m:t>𝑝</m:t>
                              </m:r>
                            </m:sub>
                          </m:sSub>
                        </m:e>
                      </m:d>
                      <m:sSub>
                        <m:sSubPr>
                          <m:ctrlPr>
                            <a:rPr lang="en-GB" i="1">
                              <a:latin typeface="Cambria Math" panose="02040503050406030204" pitchFamily="18" charset="0"/>
                            </a:rPr>
                          </m:ctrlPr>
                        </m:sSubPr>
                        <m:e>
                          <m:r>
                            <a:rPr lang="en-GB" b="0" i="1" smtClean="0">
                              <a:latin typeface="Cambria Math" panose="02040503050406030204" pitchFamily="18" charset="0"/>
                            </a:rPr>
                            <m:t>𝑝</m:t>
                          </m:r>
                        </m:e>
                        <m:sub>
                          <m:r>
                            <a:rPr lang="en-GB" i="1">
                              <a:latin typeface="Cambria Math" panose="02040503050406030204" pitchFamily="18" charset="0"/>
                            </a:rPr>
                            <m:t>𝑡</m:t>
                          </m:r>
                          <m:r>
                            <a:rPr lang="en-GB" i="1">
                              <a:latin typeface="Cambria Math" panose="02040503050406030204" pitchFamily="18" charset="0"/>
                            </a:rPr>
                            <m:t>−1</m:t>
                          </m:r>
                        </m:sub>
                      </m:sSub>
                    </m:oMath>
                  </m:oMathPara>
                </a14:m>
                <a:endParaRPr lang="en-GB" dirty="0"/>
              </a:p>
              <a:p>
                <a:pPr>
                  <a:spcBef>
                    <a:spcPts val="1800"/>
                  </a:spcBef>
                  <a:spcAft>
                    <a:spcPts val="1200"/>
                  </a:spcAft>
                </a:pPr>
                <a:r>
                  <a:rPr lang="en-GB" dirty="0"/>
                  <a:t>Is a sluggish refusal to accept real surplus declines the same as price frictions? </a:t>
                </a:r>
              </a:p>
              <a:p>
                <a:pPr marL="808038" lvl="1" indent="-361950">
                  <a:buFont typeface="Wingdings" panose="05000000000000000000" pitchFamily="2" charset="2"/>
                  <a:buChar char="Ø"/>
                </a:pPr>
                <a:r>
                  <a:rPr lang="en-GB" sz="2200" dirty="0"/>
                  <a:t>While the implied dynamics are similar in the response of aggregate prices the micro foundations and policy implications are fundamentally different: Here sluggishness to accept </a:t>
                </a:r>
                <a14:m>
                  <m:oMath xmlns:m="http://schemas.openxmlformats.org/officeDocument/2006/math">
                    <m:r>
                      <a:rPr lang="en-GB" sz="2200" b="0" i="1" smtClean="0">
                        <a:latin typeface="Cambria Math" panose="02040503050406030204" pitchFamily="18" charset="0"/>
                      </a:rPr>
                      <m:t>𝑑𝑟𝑖𝑣𝑒𝑠</m:t>
                    </m:r>
                  </m:oMath>
                </a14:m>
                <a:r>
                  <a:rPr lang="en-GB" sz="2200" dirty="0"/>
                  <a:t> inflation. </a:t>
                </a:r>
              </a:p>
              <a:p>
                <a:pPr marL="808038" lvl="1" indent="-361950">
                  <a:buFont typeface="Wingdings" panose="05000000000000000000" pitchFamily="2" charset="2"/>
                  <a:buChar char="Ø"/>
                </a:pPr>
                <a:r>
                  <a:rPr lang="en-GB" sz="2200" dirty="0"/>
                  <a:t>This sluggishness is by its nature asymmetric and inflation expectations do not matter as drivers of inflation via this channel. Real income expectations do. </a:t>
                </a:r>
              </a:p>
              <a:p>
                <a:pPr lvl="1"/>
                <a:endParaRPr lang="en-GB" dirty="0"/>
              </a:p>
              <a:p>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476957" y="1502344"/>
                <a:ext cx="11044483" cy="4629150"/>
              </a:xfrm>
              <a:blipFill>
                <a:blip r:embed="rId2"/>
                <a:stretch>
                  <a:fillRect l="-1545" t="-1842" r="-1766"/>
                </a:stretch>
              </a:blipFill>
            </p:spPr>
            <p:txBody>
              <a:bodyPr/>
              <a:lstStyle/>
              <a:p>
                <a:r>
                  <a:rPr lang="en-GB">
                    <a:noFill/>
                  </a:rPr>
                  <a:t> </a:t>
                </a:r>
              </a:p>
            </p:txBody>
          </p:sp>
        </mc:Fallback>
      </mc:AlternateContent>
      <p:sp>
        <p:nvSpPr>
          <p:cNvPr id="4" name="Title 3"/>
          <p:cNvSpPr>
            <a:spLocks noGrp="1"/>
          </p:cNvSpPr>
          <p:nvPr>
            <p:ph type="title"/>
          </p:nvPr>
        </p:nvSpPr>
        <p:spPr>
          <a:xfrm>
            <a:off x="476957" y="273205"/>
            <a:ext cx="11277600" cy="912814"/>
          </a:xfrm>
        </p:spPr>
        <p:txBody>
          <a:bodyPr/>
          <a:lstStyle/>
          <a:p>
            <a:r>
              <a:rPr lang="en-GB" dirty="0"/>
              <a:t>Mechanics of targeting a real surplus that is too high</a:t>
            </a:r>
          </a:p>
        </p:txBody>
      </p:sp>
      <p:sp>
        <p:nvSpPr>
          <p:cNvPr id="7" name="Slide Number Placeholder 6"/>
          <p:cNvSpPr>
            <a:spLocks noGrp="1"/>
          </p:cNvSpPr>
          <p:nvPr>
            <p:ph type="sldNum" sz="quarter" idx="12"/>
          </p:nvPr>
        </p:nvSpPr>
        <p:spPr/>
        <p:txBody>
          <a:bodyPr/>
          <a:lstStyle/>
          <a:p>
            <a:fld id="{B0B34E4B-25F1-4D72-B319-B9B5A0ABC919}" type="slidenum">
              <a:rPr lang="en-GB" smtClean="0"/>
              <a:t>13</a:t>
            </a:fld>
            <a:endParaRPr lang="en-GB" dirty="0"/>
          </a:p>
        </p:txBody>
      </p:sp>
    </p:spTree>
    <p:extLst>
      <p:ext uri="{BB962C8B-B14F-4D97-AF65-F5344CB8AC3E}">
        <p14:creationId xmlns:p14="http://schemas.microsoft.com/office/powerpoint/2010/main" val="428066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001" y="1483092"/>
            <a:ext cx="10733400" cy="4629150"/>
          </a:xfrm>
        </p:spPr>
        <p:txBody>
          <a:bodyPr/>
          <a:lstStyle/>
          <a:p>
            <a:r>
              <a:rPr lang="en-GB" dirty="0"/>
              <a:t>In the next slides we show …</a:t>
            </a:r>
          </a:p>
          <a:p>
            <a:pPr marL="808038" lvl="1" indent="-450850">
              <a:spcBef>
                <a:spcPts val="1800"/>
              </a:spcBef>
              <a:buFont typeface="Wingdings" panose="05000000000000000000" pitchFamily="2" charset="2"/>
              <a:buChar char="Ø"/>
            </a:pPr>
            <a:r>
              <a:rPr lang="en-GB" sz="2200" dirty="0"/>
              <a:t>A negative ToT shock at time 2</a:t>
            </a:r>
          </a:p>
          <a:p>
            <a:pPr marL="808038" lvl="1" indent="-450850">
              <a:spcBef>
                <a:spcPts val="600"/>
              </a:spcBef>
              <a:buFont typeface="Wingdings" panose="05000000000000000000" pitchFamily="2" charset="2"/>
              <a:buChar char="Ø"/>
            </a:pPr>
            <a:r>
              <a:rPr lang="en-GB" sz="2200" dirty="0"/>
              <a:t>A positive ToT shock at time 26 making up 50% of the negative ToT at time 2</a:t>
            </a:r>
          </a:p>
          <a:p>
            <a:pPr marL="808038" lvl="1" indent="-450850">
              <a:spcBef>
                <a:spcPts val="600"/>
              </a:spcBef>
              <a:buFont typeface="Wingdings" panose="05000000000000000000" pitchFamily="2" charset="2"/>
              <a:buChar char="Ø"/>
            </a:pPr>
            <a:r>
              <a:rPr lang="en-GB" sz="2200" dirty="0"/>
              <a:t>The fourth slide assumes that monetary policy can force a higher speed of acceptance. Intuitively this may be the result of interest rate increases reducing the bargaining power of input sellers, restricting their ability to raise the input price. And also cutting the demand for output produced, reducing the scope for output price increases.</a:t>
            </a:r>
          </a:p>
          <a:p>
            <a:pPr marL="288000" lvl="1" indent="0">
              <a:buNone/>
            </a:pPr>
            <a:endParaRPr lang="en-GB" dirty="0"/>
          </a:p>
          <a:p>
            <a:pPr lvl="1"/>
            <a:endParaRPr lang="en-GB" dirty="0"/>
          </a:p>
          <a:p>
            <a:endParaRPr lang="en-GB" dirty="0"/>
          </a:p>
          <a:p>
            <a:endParaRPr lang="en-GB" dirty="0"/>
          </a:p>
        </p:txBody>
      </p:sp>
      <p:sp>
        <p:nvSpPr>
          <p:cNvPr id="4" name="Title 3"/>
          <p:cNvSpPr>
            <a:spLocks noGrp="1"/>
          </p:cNvSpPr>
          <p:nvPr>
            <p:ph type="title"/>
          </p:nvPr>
        </p:nvSpPr>
        <p:spPr>
          <a:xfrm>
            <a:off x="468000" y="300770"/>
            <a:ext cx="11277600" cy="912814"/>
          </a:xfrm>
        </p:spPr>
        <p:txBody>
          <a:bodyPr/>
          <a:lstStyle/>
          <a:p>
            <a:r>
              <a:rPr lang="en-GB" dirty="0"/>
              <a:t>Illustrating the dynamics</a:t>
            </a:r>
          </a:p>
        </p:txBody>
      </p:sp>
      <p:sp>
        <p:nvSpPr>
          <p:cNvPr id="7" name="Slide Number Placeholder 6"/>
          <p:cNvSpPr>
            <a:spLocks noGrp="1"/>
          </p:cNvSpPr>
          <p:nvPr>
            <p:ph type="sldNum" sz="quarter" idx="12"/>
          </p:nvPr>
        </p:nvSpPr>
        <p:spPr/>
        <p:txBody>
          <a:bodyPr/>
          <a:lstStyle/>
          <a:p>
            <a:fld id="{B0B34E4B-25F1-4D72-B319-B9B5A0ABC919}" type="slidenum">
              <a:rPr lang="en-GB" smtClean="0"/>
              <a:t>14</a:t>
            </a:fld>
            <a:endParaRPr lang="en-GB" dirty="0"/>
          </a:p>
        </p:txBody>
      </p:sp>
    </p:spTree>
    <p:extLst>
      <p:ext uri="{BB962C8B-B14F-4D97-AF65-F5344CB8AC3E}">
        <p14:creationId xmlns:p14="http://schemas.microsoft.com/office/powerpoint/2010/main" val="60517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GB" dirty="0"/>
          </a:p>
          <a:p>
            <a:endParaRPr lang="en-GB" dirty="0"/>
          </a:p>
          <a:p>
            <a:endParaRPr lang="en-GB" dirty="0"/>
          </a:p>
        </p:txBody>
      </p:sp>
      <p:sp>
        <p:nvSpPr>
          <p:cNvPr id="4" name="Title 3"/>
          <p:cNvSpPr>
            <a:spLocks noGrp="1"/>
          </p:cNvSpPr>
          <p:nvPr>
            <p:ph type="title"/>
          </p:nvPr>
        </p:nvSpPr>
        <p:spPr/>
        <p:txBody>
          <a:bodyPr/>
          <a:lstStyle/>
          <a:p>
            <a:r>
              <a:rPr lang="en-GB" dirty="0"/>
              <a:t>Immediate surplus decline acceptance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14" y="1955455"/>
            <a:ext cx="3747829" cy="26993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1844" y="1956107"/>
            <a:ext cx="3820981" cy="269931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326" y="1954889"/>
            <a:ext cx="3847803" cy="2731013"/>
          </a:xfrm>
          <a:prstGeom prst="rect">
            <a:avLst/>
          </a:prstGeom>
        </p:spPr>
      </p:pic>
      <p:sp>
        <p:nvSpPr>
          <p:cNvPr id="9" name="Text Placeholder 2"/>
          <p:cNvSpPr txBox="1">
            <a:spLocks/>
          </p:cNvSpPr>
          <p:nvPr/>
        </p:nvSpPr>
        <p:spPr>
          <a:xfrm>
            <a:off x="702175" y="5068488"/>
            <a:ext cx="10429590" cy="1080397"/>
          </a:xfrm>
          <a:prstGeom prst="rect">
            <a:avLst/>
          </a:prstGeom>
        </p:spPr>
        <p:txBody>
          <a:bodyPr vert="horz" lIns="0" tIns="0" rIns="0" bIns="0" rtlCol="0">
            <a:noAutofit/>
          </a:bodyPr>
          <a:lst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Immediate acceptance means no inflation caused by targeting too high real surpluses as the target surplus of both parties immediately adjusts</a:t>
            </a:r>
          </a:p>
          <a:p>
            <a:pPr lvl="1" algn="ctr"/>
            <a:endParaRPr lang="en-GB" dirty="0"/>
          </a:p>
          <a:p>
            <a:pPr algn="ctr"/>
            <a:endParaRPr lang="en-GB" dirty="0"/>
          </a:p>
          <a:p>
            <a:pPr algn="ctr"/>
            <a:endParaRPr lang="en-GB" dirty="0"/>
          </a:p>
        </p:txBody>
      </p:sp>
      <p:sp>
        <p:nvSpPr>
          <p:cNvPr id="7" name="Slide Number Placeholder 6"/>
          <p:cNvSpPr>
            <a:spLocks noGrp="1"/>
          </p:cNvSpPr>
          <p:nvPr>
            <p:ph type="sldNum" sz="quarter" idx="12"/>
          </p:nvPr>
        </p:nvSpPr>
        <p:spPr/>
        <p:txBody>
          <a:bodyPr/>
          <a:lstStyle/>
          <a:p>
            <a:fld id="{B0B34E4B-25F1-4D72-B319-B9B5A0ABC919}" type="slidenum">
              <a:rPr lang="en-GB" smtClean="0"/>
              <a:t>15</a:t>
            </a:fld>
            <a:endParaRPr lang="en-GB" dirty="0"/>
          </a:p>
        </p:txBody>
      </p:sp>
    </p:spTree>
    <p:extLst>
      <p:ext uri="{BB962C8B-B14F-4D97-AF65-F5344CB8AC3E}">
        <p14:creationId xmlns:p14="http://schemas.microsoft.com/office/powerpoint/2010/main" val="374508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GB" dirty="0"/>
          </a:p>
          <a:p>
            <a:endParaRPr lang="en-GB" dirty="0"/>
          </a:p>
          <a:p>
            <a:endParaRPr lang="en-GB" dirty="0"/>
          </a:p>
        </p:txBody>
      </p:sp>
      <p:sp>
        <p:nvSpPr>
          <p:cNvPr id="4" name="Title 3"/>
          <p:cNvSpPr>
            <a:spLocks noGrp="1"/>
          </p:cNvSpPr>
          <p:nvPr>
            <p:ph type="title"/>
          </p:nvPr>
        </p:nvSpPr>
        <p:spPr/>
        <p:txBody>
          <a:bodyPr/>
          <a:lstStyle/>
          <a:p>
            <a:r>
              <a:rPr lang="en-GB" dirty="0"/>
              <a:t>Sluggish (20%) surplus decline acceptance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15" y="1954236"/>
            <a:ext cx="3747827" cy="27017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1845" y="1954888"/>
            <a:ext cx="3820979" cy="27017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326" y="1969520"/>
            <a:ext cx="3847802" cy="2701752"/>
          </a:xfrm>
          <a:prstGeom prst="rect">
            <a:avLst/>
          </a:prstGeom>
        </p:spPr>
      </p:pic>
      <p:sp>
        <p:nvSpPr>
          <p:cNvPr id="10" name="Text Placeholder 2"/>
          <p:cNvSpPr txBox="1">
            <a:spLocks/>
          </p:cNvSpPr>
          <p:nvPr/>
        </p:nvSpPr>
        <p:spPr>
          <a:xfrm>
            <a:off x="467999" y="4978344"/>
            <a:ext cx="11090239" cy="1080397"/>
          </a:xfrm>
          <a:prstGeom prst="rect">
            <a:avLst/>
          </a:prstGeom>
        </p:spPr>
        <p:txBody>
          <a:bodyPr vert="horz" lIns="0" tIns="0" rIns="0" bIns="0" rtlCol="0">
            <a:noAutofit/>
          </a:bodyPr>
          <a:lst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lgn="ctr">
              <a:buNone/>
            </a:pPr>
            <a:r>
              <a:rPr lang="en-GB" sz="2400" dirty="0"/>
              <a:t>Sluggish acceptance leads to temporary inflation as targeted surpluses adjust to real surpluses. The positive terms of trade shock at time 26 has a negative effect on inflation provided real income increases are also sluggishly accepted.</a:t>
            </a:r>
          </a:p>
          <a:p>
            <a:pPr algn="ctr"/>
            <a:endParaRPr lang="en-GB" sz="2800" dirty="0"/>
          </a:p>
        </p:txBody>
      </p:sp>
      <p:sp>
        <p:nvSpPr>
          <p:cNvPr id="7" name="Slide Number Placeholder 6"/>
          <p:cNvSpPr>
            <a:spLocks noGrp="1"/>
          </p:cNvSpPr>
          <p:nvPr>
            <p:ph type="sldNum" sz="quarter" idx="12"/>
          </p:nvPr>
        </p:nvSpPr>
        <p:spPr/>
        <p:txBody>
          <a:bodyPr/>
          <a:lstStyle/>
          <a:p>
            <a:fld id="{B0B34E4B-25F1-4D72-B319-B9B5A0ABC919}" type="slidenum">
              <a:rPr lang="en-GB" smtClean="0"/>
              <a:t>16</a:t>
            </a:fld>
            <a:endParaRPr lang="en-GB" dirty="0"/>
          </a:p>
        </p:txBody>
      </p:sp>
    </p:spTree>
    <p:extLst>
      <p:ext uri="{BB962C8B-B14F-4D97-AF65-F5344CB8AC3E}">
        <p14:creationId xmlns:p14="http://schemas.microsoft.com/office/powerpoint/2010/main" val="340122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GB" dirty="0"/>
          </a:p>
          <a:p>
            <a:endParaRPr lang="en-GB" dirty="0"/>
          </a:p>
          <a:p>
            <a:endParaRPr lang="en-GB" dirty="0"/>
          </a:p>
        </p:txBody>
      </p:sp>
      <p:sp>
        <p:nvSpPr>
          <p:cNvPr id="4" name="Title 3"/>
          <p:cNvSpPr>
            <a:spLocks noGrp="1"/>
          </p:cNvSpPr>
          <p:nvPr>
            <p:ph type="title"/>
          </p:nvPr>
        </p:nvSpPr>
        <p:spPr/>
        <p:txBody>
          <a:bodyPr/>
          <a:lstStyle/>
          <a:p>
            <a:r>
              <a:rPr lang="en-GB" dirty="0"/>
              <a:t>Acceptance of the surplus declines never happens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515" y="1956867"/>
            <a:ext cx="3747829" cy="26964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6000" y="1958686"/>
            <a:ext cx="3812668" cy="269415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9244" y="1970739"/>
            <a:ext cx="3819967" cy="2699314"/>
          </a:xfrm>
          <a:prstGeom prst="rect">
            <a:avLst/>
          </a:prstGeom>
        </p:spPr>
      </p:pic>
      <p:sp>
        <p:nvSpPr>
          <p:cNvPr id="9" name="Text Placeholder 2"/>
          <p:cNvSpPr txBox="1">
            <a:spLocks/>
          </p:cNvSpPr>
          <p:nvPr/>
        </p:nvSpPr>
        <p:spPr>
          <a:xfrm>
            <a:off x="468000" y="4999769"/>
            <a:ext cx="10429590" cy="1080397"/>
          </a:xfrm>
          <a:prstGeom prst="rect">
            <a:avLst/>
          </a:prstGeom>
        </p:spPr>
        <p:txBody>
          <a:bodyPr vert="horz" lIns="0" tIns="0" rIns="0" bIns="0" rtlCol="0">
            <a:noAutofit/>
          </a:bodyPr>
          <a:lst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lgn="ctr">
              <a:buNone/>
            </a:pPr>
            <a:r>
              <a:rPr lang="en-GB" sz="2400" dirty="0"/>
              <a:t>Refusal to accept decline in surplus means inflation increases persistently. The positive terms of trade shock at time 26 decreases inflation, but it is still positively increased compared to time 0. </a:t>
            </a:r>
          </a:p>
          <a:p>
            <a:pPr algn="ctr"/>
            <a:endParaRPr lang="en-GB" sz="2800" dirty="0"/>
          </a:p>
        </p:txBody>
      </p:sp>
      <p:sp>
        <p:nvSpPr>
          <p:cNvPr id="7" name="Slide Number Placeholder 6"/>
          <p:cNvSpPr>
            <a:spLocks noGrp="1"/>
          </p:cNvSpPr>
          <p:nvPr>
            <p:ph type="sldNum" sz="quarter" idx="12"/>
          </p:nvPr>
        </p:nvSpPr>
        <p:spPr/>
        <p:txBody>
          <a:bodyPr/>
          <a:lstStyle/>
          <a:p>
            <a:fld id="{B0B34E4B-25F1-4D72-B319-B9B5A0ABC919}" type="slidenum">
              <a:rPr lang="en-GB" smtClean="0"/>
              <a:t>17</a:t>
            </a:fld>
            <a:endParaRPr lang="en-GB" dirty="0"/>
          </a:p>
        </p:txBody>
      </p:sp>
      <p:sp>
        <p:nvSpPr>
          <p:cNvPr id="12" name="TextBox 11"/>
          <p:cNvSpPr txBox="1"/>
          <p:nvPr/>
        </p:nvSpPr>
        <p:spPr>
          <a:xfrm>
            <a:off x="600364" y="1894034"/>
            <a:ext cx="3380509" cy="276999"/>
          </a:xfrm>
          <a:prstGeom prst="rect">
            <a:avLst/>
          </a:prstGeom>
          <a:solidFill>
            <a:schemeClr val="bg1"/>
          </a:solidFill>
        </p:spPr>
        <p:txBody>
          <a:bodyPr wrap="square" rtlCol="0">
            <a:spAutoFit/>
          </a:bodyPr>
          <a:lstStyle/>
          <a:p>
            <a:pPr algn="ctr"/>
            <a:r>
              <a:rPr lang="en-GB" sz="1200" b="1" dirty="0"/>
              <a:t>Acceptance rate = 0</a:t>
            </a:r>
          </a:p>
        </p:txBody>
      </p:sp>
    </p:spTree>
    <p:extLst>
      <p:ext uri="{BB962C8B-B14F-4D97-AF65-F5344CB8AC3E}">
        <p14:creationId xmlns:p14="http://schemas.microsoft.com/office/powerpoint/2010/main" val="227449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8375" y="312821"/>
            <a:ext cx="11277600" cy="912814"/>
          </a:xfrm>
        </p:spPr>
        <p:txBody>
          <a:bodyPr/>
          <a:lstStyle/>
          <a:p>
            <a:r>
              <a:rPr lang="en-GB" dirty="0"/>
              <a:t>Drivers of bargaining power – V/U ratio</a:t>
            </a:r>
          </a:p>
        </p:txBody>
      </p:sp>
      <p:graphicFrame>
        <p:nvGraphicFramePr>
          <p:cNvPr id="6" name="Chart 5"/>
          <p:cNvGraphicFramePr>
            <a:graphicFrameLocks/>
          </p:cNvGraphicFramePr>
          <p:nvPr>
            <p:extLst>
              <p:ext uri="{D42A27DB-BD31-4B8C-83A1-F6EECF244321}">
                <p14:modId xmlns:p14="http://schemas.microsoft.com/office/powerpoint/2010/main" val="2142799503"/>
              </p:ext>
            </p:extLst>
          </p:nvPr>
        </p:nvGraphicFramePr>
        <p:xfrm>
          <a:off x="978138" y="1295039"/>
          <a:ext cx="9734779" cy="474000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713296" y="1607418"/>
            <a:ext cx="5158785" cy="461665"/>
          </a:xfrm>
          <a:prstGeom prst="rect">
            <a:avLst/>
          </a:prstGeom>
          <a:noFill/>
        </p:spPr>
        <p:txBody>
          <a:bodyPr wrap="none" rtlCol="0">
            <a:spAutoFit/>
          </a:bodyPr>
          <a:lstStyle/>
          <a:p>
            <a:r>
              <a:rPr lang="en-GB" sz="2400" b="1" dirty="0">
                <a:solidFill>
                  <a:schemeClr val="tx1">
                    <a:lumMod val="75000"/>
                    <a:lumOff val="25000"/>
                  </a:schemeClr>
                </a:solidFill>
                <a:latin typeface="Arial" panose="020B0604020202020204" pitchFamily="34" charset="0"/>
                <a:cs typeface="Arial" panose="020B0604020202020204" pitchFamily="34" charset="0"/>
              </a:rPr>
              <a:t>Ratio of vacancies to unemployed</a:t>
            </a:r>
          </a:p>
        </p:txBody>
      </p:sp>
      <p:sp>
        <p:nvSpPr>
          <p:cNvPr id="10" name="TextBox 9"/>
          <p:cNvSpPr txBox="1"/>
          <p:nvPr/>
        </p:nvSpPr>
        <p:spPr>
          <a:xfrm>
            <a:off x="902828" y="6101200"/>
            <a:ext cx="2162772"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Source: ONS Labour Force Survey</a:t>
            </a:r>
          </a:p>
        </p:txBody>
      </p:sp>
      <p:sp>
        <p:nvSpPr>
          <p:cNvPr id="11" name="Oval 10"/>
          <p:cNvSpPr/>
          <p:nvPr/>
        </p:nvSpPr>
        <p:spPr>
          <a:xfrm>
            <a:off x="10077650" y="1761075"/>
            <a:ext cx="635267" cy="616017"/>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B0B34E4B-25F1-4D72-B319-B9B5A0ABC919}" type="slidenum">
              <a:rPr lang="en-GB" smtClean="0"/>
              <a:t>18</a:t>
            </a:fld>
            <a:endParaRPr lang="en-GB" dirty="0"/>
          </a:p>
        </p:txBody>
      </p:sp>
    </p:spTree>
    <p:extLst>
      <p:ext uri="{BB962C8B-B14F-4D97-AF65-F5344CB8AC3E}">
        <p14:creationId xmlns:p14="http://schemas.microsoft.com/office/powerpoint/2010/main" val="2803794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9933"/>
            <a:ext cx="11277600" cy="912814"/>
          </a:xfrm>
        </p:spPr>
        <p:txBody>
          <a:bodyPr/>
          <a:lstStyle/>
          <a:p>
            <a:r>
              <a:rPr lang="en-GB" dirty="0"/>
              <a:t>Drivers of bargaining power – Labour market churn</a:t>
            </a:r>
          </a:p>
        </p:txBody>
      </p:sp>
      <p:graphicFrame>
        <p:nvGraphicFramePr>
          <p:cNvPr id="5" name="Chart 4"/>
          <p:cNvGraphicFramePr>
            <a:graphicFrameLocks/>
          </p:cNvGraphicFramePr>
          <p:nvPr>
            <p:extLst>
              <p:ext uri="{D42A27DB-BD31-4B8C-83A1-F6EECF244321}">
                <p14:modId xmlns:p14="http://schemas.microsoft.com/office/powerpoint/2010/main" val="3905185163"/>
              </p:ext>
            </p:extLst>
          </p:nvPr>
        </p:nvGraphicFramePr>
        <p:xfrm>
          <a:off x="1372774" y="1370014"/>
          <a:ext cx="9099512" cy="475165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297464" y="6160168"/>
            <a:ext cx="2162772"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Source: ONS Labour Force Survey</a:t>
            </a:r>
          </a:p>
        </p:txBody>
      </p:sp>
      <p:sp>
        <p:nvSpPr>
          <p:cNvPr id="9" name="TextBox 8"/>
          <p:cNvSpPr txBox="1"/>
          <p:nvPr/>
        </p:nvSpPr>
        <p:spPr>
          <a:xfrm>
            <a:off x="2378850" y="4494999"/>
            <a:ext cx="2831224" cy="861774"/>
          </a:xfrm>
          <a:prstGeom prst="rect">
            <a:avLst/>
          </a:prstGeom>
          <a:noFill/>
        </p:spPr>
        <p:txBody>
          <a:bodyPr wrap="none" rtlCol="0">
            <a:spAutoFit/>
          </a:bodyPr>
          <a:lstStyle/>
          <a:p>
            <a:pPr algn="ctr"/>
            <a:r>
              <a:rPr lang="en-GB" sz="2400" b="1" dirty="0">
                <a:solidFill>
                  <a:schemeClr val="tx1">
                    <a:lumMod val="75000"/>
                    <a:lumOff val="25000"/>
                  </a:schemeClr>
                </a:solidFill>
                <a:latin typeface="Arial" panose="020B0604020202020204" pitchFamily="34" charset="0"/>
                <a:cs typeface="Arial" panose="020B0604020202020204" pitchFamily="34" charset="0"/>
              </a:rPr>
              <a:t>Job-to-job flows</a:t>
            </a:r>
          </a:p>
          <a:p>
            <a:pPr algn="ctr"/>
            <a:r>
              <a:rPr lang="en-GB" sz="1400" i="1" dirty="0">
                <a:solidFill>
                  <a:schemeClr val="bg1">
                    <a:lumMod val="50000"/>
                  </a:schemeClr>
                </a:solidFill>
                <a:latin typeface="Arial" panose="020B0604020202020204" pitchFamily="34" charset="0"/>
                <a:cs typeface="Arial" panose="020B0604020202020204" pitchFamily="34" charset="0"/>
              </a:rPr>
              <a:t>% of employed in previous period</a:t>
            </a:r>
          </a:p>
          <a:p>
            <a:pPr algn="ctr"/>
            <a:endParaRPr lang="en-GB" sz="1200" dirty="0">
              <a:latin typeface="Arial" panose="020B0604020202020204" pitchFamily="34" charset="0"/>
              <a:cs typeface="Arial" panose="020B0604020202020204" pitchFamily="34" charset="0"/>
            </a:endParaRPr>
          </a:p>
        </p:txBody>
      </p:sp>
      <p:sp>
        <p:nvSpPr>
          <p:cNvPr id="10" name="Oval 9"/>
          <p:cNvSpPr/>
          <p:nvPr/>
        </p:nvSpPr>
        <p:spPr>
          <a:xfrm>
            <a:off x="9577137" y="1597794"/>
            <a:ext cx="635267" cy="616017"/>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B0B34E4B-25F1-4D72-B319-B9B5A0ABC919}" type="slidenum">
              <a:rPr lang="en-GB" smtClean="0"/>
              <a:t>19</a:t>
            </a:fld>
            <a:endParaRPr lang="en-GB" dirty="0"/>
          </a:p>
        </p:txBody>
      </p:sp>
    </p:spTree>
    <p:extLst>
      <p:ext uri="{BB962C8B-B14F-4D97-AF65-F5344CB8AC3E}">
        <p14:creationId xmlns:p14="http://schemas.microsoft.com/office/powerpoint/2010/main" val="68822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00" y="288333"/>
            <a:ext cx="11277600" cy="912814"/>
          </a:xfrm>
        </p:spPr>
        <p:txBody>
          <a:bodyPr/>
          <a:lstStyle/>
          <a:p>
            <a:r>
              <a:rPr lang="en-GB" dirty="0"/>
              <a:t>Firms pricing behaviour </a:t>
            </a:r>
          </a:p>
        </p:txBody>
      </p:sp>
      <p:sp>
        <p:nvSpPr>
          <p:cNvPr id="3" name="Rectangle 2"/>
          <p:cNvSpPr/>
          <p:nvPr/>
        </p:nvSpPr>
        <p:spPr>
          <a:xfrm>
            <a:off x="1382395" y="1049134"/>
            <a:ext cx="359774" cy="4976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a:stretch>
            <a:fillRect/>
          </a:stretch>
        </p:blipFill>
        <p:spPr>
          <a:xfrm>
            <a:off x="1742169" y="1151853"/>
            <a:ext cx="8027470" cy="5039142"/>
          </a:xfrm>
          <a:prstGeom prst="rect">
            <a:avLst/>
          </a:prstGeom>
        </p:spPr>
      </p:pic>
      <p:sp>
        <p:nvSpPr>
          <p:cNvPr id="5" name="Rectangle 4"/>
          <p:cNvSpPr/>
          <p:nvPr/>
        </p:nvSpPr>
        <p:spPr>
          <a:xfrm>
            <a:off x="2030932" y="1008593"/>
            <a:ext cx="7998594" cy="194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9692641" y="1103243"/>
            <a:ext cx="1299410" cy="4860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2656564" y="1624613"/>
            <a:ext cx="2831224" cy="861774"/>
          </a:xfrm>
          <a:prstGeom prst="rect">
            <a:avLst/>
          </a:prstGeom>
          <a:noFill/>
        </p:spPr>
        <p:txBody>
          <a:bodyPr wrap="none" rtlCol="0">
            <a:spAutoFit/>
          </a:bodyPr>
          <a:lstStyle/>
          <a:p>
            <a:pPr algn="ctr"/>
            <a:r>
              <a:rPr lang="en-GB" sz="2400" b="1" dirty="0">
                <a:solidFill>
                  <a:schemeClr val="tx1">
                    <a:lumMod val="75000"/>
                    <a:lumOff val="25000"/>
                  </a:schemeClr>
                </a:solidFill>
                <a:latin typeface="Arial" panose="020B0604020202020204" pitchFamily="34" charset="0"/>
                <a:cs typeface="Arial" panose="020B0604020202020204" pitchFamily="34" charset="0"/>
              </a:rPr>
              <a:t>Pricing behaviour</a:t>
            </a:r>
          </a:p>
          <a:p>
            <a:pPr algn="ctr"/>
            <a:r>
              <a:rPr lang="en-GB" sz="1400" i="1" dirty="0">
                <a:solidFill>
                  <a:schemeClr val="bg1">
                    <a:lumMod val="50000"/>
                  </a:schemeClr>
                </a:solidFill>
                <a:latin typeface="Arial" panose="020B0604020202020204" pitchFamily="34" charset="0"/>
                <a:cs typeface="Arial" panose="020B0604020202020204" pitchFamily="34" charset="0"/>
              </a:rPr>
              <a:t>Time vs. State  dependency, %</a:t>
            </a:r>
          </a:p>
          <a:p>
            <a:pPr algn="ctr"/>
            <a:endParaRPr lang="en-GB" sz="1200" dirty="0">
              <a:latin typeface="Arial" panose="020B0604020202020204" pitchFamily="34" charset="0"/>
              <a:cs typeface="Arial" panose="020B0604020202020204" pitchFamily="34" charset="0"/>
            </a:endParaRPr>
          </a:p>
        </p:txBody>
      </p:sp>
      <p:sp>
        <p:nvSpPr>
          <p:cNvPr id="6" name="Rectangle 5"/>
          <p:cNvSpPr/>
          <p:nvPr/>
        </p:nvSpPr>
        <p:spPr>
          <a:xfrm>
            <a:off x="3128211" y="5935136"/>
            <a:ext cx="1665170" cy="226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7017227" y="5942451"/>
            <a:ext cx="1665170" cy="226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3436219" y="4512191"/>
            <a:ext cx="1011815" cy="584775"/>
          </a:xfrm>
          <a:prstGeom prst="rect">
            <a:avLst/>
          </a:prstGeom>
          <a:noFill/>
        </p:spPr>
        <p:txBody>
          <a:bodyPr wrap="none" rtlCol="0">
            <a:spAutoFit/>
          </a:bodyPr>
          <a:lstStyle/>
          <a:p>
            <a:r>
              <a:rPr lang="en-GB" sz="3200" dirty="0">
                <a:solidFill>
                  <a:schemeClr val="bg1"/>
                </a:solidFill>
              </a:rPr>
              <a:t>Time</a:t>
            </a:r>
          </a:p>
        </p:txBody>
      </p:sp>
      <p:sp>
        <p:nvSpPr>
          <p:cNvPr id="16" name="TextBox 15"/>
          <p:cNvSpPr txBox="1"/>
          <p:nvPr/>
        </p:nvSpPr>
        <p:spPr>
          <a:xfrm>
            <a:off x="1552658" y="5989379"/>
            <a:ext cx="8661859" cy="579646"/>
          </a:xfrm>
          <a:prstGeom prst="rect">
            <a:avLst/>
          </a:prstGeom>
          <a:noFill/>
        </p:spPr>
        <p:txBody>
          <a:bodyPr wrap="square" rtlCol="0">
            <a:spAutoFit/>
          </a:bodyPr>
          <a:lstStyle/>
          <a:p>
            <a:r>
              <a:rPr lang="en-GB" sz="1000" i="1" dirty="0"/>
              <a:t>Question wording – ‘Which of the following best describes how your business usually sets prices?’; (i) ‘Mostly change prices in response to specific events (e.g. changes in costs or demand)’; (ii) ‘Mostly change prices at fixed intervals (e.g. once a year or once a quarter, etc.)’</a:t>
            </a:r>
            <a:endParaRPr lang="en-GB" sz="1000" i="1" dirty="0">
              <a:latin typeface="Arial" panose="020B0604020202020204" pitchFamily="34" charset="0"/>
              <a:cs typeface="Arial" panose="020B0604020202020204" pitchFamily="34" charset="0"/>
            </a:endParaRPr>
          </a:p>
          <a:p>
            <a:pPr>
              <a:spcBef>
                <a:spcPts val="200"/>
              </a:spcBef>
            </a:pPr>
            <a:r>
              <a:rPr lang="en-GB" sz="1000" i="1" dirty="0">
                <a:latin typeface="Arial" panose="020B0604020202020204" pitchFamily="34" charset="0"/>
                <a:cs typeface="Arial" panose="020B0604020202020204" pitchFamily="34" charset="0"/>
              </a:rPr>
              <a:t>Source: Bank of England Decision Maker Panel survey</a:t>
            </a:r>
          </a:p>
        </p:txBody>
      </p:sp>
      <p:sp>
        <p:nvSpPr>
          <p:cNvPr id="17" name="Rectangle 16"/>
          <p:cNvSpPr/>
          <p:nvPr/>
        </p:nvSpPr>
        <p:spPr>
          <a:xfrm>
            <a:off x="6680458" y="1449660"/>
            <a:ext cx="2379908" cy="4207234"/>
          </a:xfrm>
          <a:prstGeom prst="rect">
            <a:avLst/>
          </a:prstGeom>
          <a:solidFill>
            <a:srgbClr val="9B2D3F"/>
          </a:solidFill>
          <a:ln>
            <a:solidFill>
              <a:srgbClr val="9B2D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7325037" y="4512190"/>
            <a:ext cx="1037079" cy="584775"/>
          </a:xfrm>
          <a:prstGeom prst="rect">
            <a:avLst/>
          </a:prstGeom>
          <a:noFill/>
        </p:spPr>
        <p:txBody>
          <a:bodyPr wrap="none" rtlCol="0">
            <a:spAutoFit/>
          </a:bodyPr>
          <a:lstStyle/>
          <a:p>
            <a:r>
              <a:rPr lang="en-GB" sz="3200" dirty="0">
                <a:solidFill>
                  <a:schemeClr val="bg1"/>
                </a:solidFill>
              </a:rPr>
              <a:t>State</a:t>
            </a:r>
          </a:p>
        </p:txBody>
      </p:sp>
      <p:sp>
        <p:nvSpPr>
          <p:cNvPr id="8" name="Slide Number Placeholder 7"/>
          <p:cNvSpPr>
            <a:spLocks noGrp="1"/>
          </p:cNvSpPr>
          <p:nvPr>
            <p:ph type="sldNum" sz="quarter" idx="12"/>
          </p:nvPr>
        </p:nvSpPr>
        <p:spPr/>
        <p:txBody>
          <a:bodyPr/>
          <a:lstStyle/>
          <a:p>
            <a:fld id="{B0B34E4B-25F1-4D72-B319-B9B5A0ABC919}" type="slidenum">
              <a:rPr lang="en-GB" smtClean="0"/>
              <a:t>2</a:t>
            </a:fld>
            <a:endParaRPr lang="en-GB" dirty="0"/>
          </a:p>
        </p:txBody>
      </p:sp>
    </p:spTree>
    <p:extLst>
      <p:ext uri="{BB962C8B-B14F-4D97-AF65-F5344CB8AC3E}">
        <p14:creationId xmlns:p14="http://schemas.microsoft.com/office/powerpoint/2010/main" val="173070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GB" dirty="0"/>
          </a:p>
          <a:p>
            <a:endParaRPr lang="en-GB" dirty="0"/>
          </a:p>
          <a:p>
            <a:endParaRPr lang="en-GB" dirty="0"/>
          </a:p>
        </p:txBody>
      </p:sp>
      <p:sp>
        <p:nvSpPr>
          <p:cNvPr id="4" name="Title 3"/>
          <p:cNvSpPr>
            <a:spLocks noGrp="1"/>
          </p:cNvSpPr>
          <p:nvPr>
            <p:ph type="title"/>
          </p:nvPr>
        </p:nvSpPr>
        <p:spPr/>
        <p:txBody>
          <a:bodyPr/>
          <a:lstStyle/>
          <a:p>
            <a:r>
              <a:rPr lang="en-GB" dirty="0"/>
              <a:t>Acceptance of the surplus decline is facilitated by monetary policy action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6" y="1956673"/>
            <a:ext cx="3744445" cy="269687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6000" y="1959902"/>
            <a:ext cx="3812668" cy="26917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7063" y="1971957"/>
            <a:ext cx="3844329" cy="2696877"/>
          </a:xfrm>
          <a:prstGeom prst="rect">
            <a:avLst/>
          </a:prstGeom>
        </p:spPr>
      </p:pic>
      <p:sp>
        <p:nvSpPr>
          <p:cNvPr id="9" name="Text Placeholder 2"/>
          <p:cNvSpPr txBox="1">
            <a:spLocks/>
          </p:cNvSpPr>
          <p:nvPr/>
        </p:nvSpPr>
        <p:spPr>
          <a:xfrm>
            <a:off x="468000" y="4999769"/>
            <a:ext cx="10429590" cy="1080397"/>
          </a:xfrm>
          <a:prstGeom prst="rect">
            <a:avLst/>
          </a:prstGeom>
        </p:spPr>
        <p:txBody>
          <a:bodyPr vert="horz" lIns="0" tIns="0" rIns="0" bIns="0" rtlCol="0">
            <a:noAutofit/>
          </a:bodyPr>
          <a:lstStyle>
            <a:lvl1pPr marL="288000" marR="0" indent="-288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lnSpc>
                <a:spcPct val="100000"/>
              </a:lnSpc>
              <a:spcBef>
                <a:spcPts val="0"/>
              </a:spcBef>
              <a:spcAft>
                <a:spcPts val="600"/>
              </a:spcAft>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2pPr>
            <a:lvl3pPr marL="864000" indent="-28800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spcAft>
                <a:spcPts val="600"/>
              </a:spcAft>
              <a:buFontTx/>
              <a:buNone/>
              <a:defRPr sz="2400"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0"/>
              </a:spcBef>
              <a:spcAft>
                <a:spcPts val="600"/>
              </a:spcAft>
              <a:buFont typeface="Arial" panose="020B0604020202020204" pitchFamily="34" charset="0"/>
              <a:buNone/>
              <a:defRPr sz="1600" b="0" kern="1200">
                <a:solidFill>
                  <a:schemeClr val="tx1"/>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2"/>
                </a:solidFill>
                <a:latin typeface="Arial" panose="020B0604020202020204" pitchFamily="34" charset="0"/>
                <a:ea typeface="+mn-ea"/>
                <a:cs typeface="Arial" panose="020B0604020202020204" pitchFamily="34" charset="0"/>
              </a:defRPr>
            </a:lvl7pPr>
            <a:lvl8pPr marL="0"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lvl="1" indent="0">
              <a:buNone/>
            </a:pPr>
            <a:r>
              <a:rPr lang="en-GB" dirty="0"/>
              <a:t>Monetary policy can facilitate a similar path to a sluggish acceptance of surplus decline. Compared to the refusal to accept, the dotted paths show that the increase in inflation will only be temporary elevated as the targeted surpluses are facilitated down. </a:t>
            </a:r>
          </a:p>
          <a:p>
            <a:endParaRPr lang="en-GB" dirty="0"/>
          </a:p>
        </p:txBody>
      </p:sp>
      <p:sp>
        <p:nvSpPr>
          <p:cNvPr id="7" name="Slide Number Placeholder 6"/>
          <p:cNvSpPr>
            <a:spLocks noGrp="1"/>
          </p:cNvSpPr>
          <p:nvPr>
            <p:ph type="sldNum" sz="quarter" idx="12"/>
          </p:nvPr>
        </p:nvSpPr>
        <p:spPr/>
        <p:txBody>
          <a:bodyPr/>
          <a:lstStyle/>
          <a:p>
            <a:fld id="{B0B34E4B-25F1-4D72-B319-B9B5A0ABC919}" type="slidenum">
              <a:rPr lang="en-GB" smtClean="0"/>
              <a:t>20</a:t>
            </a:fld>
            <a:endParaRPr lang="en-GB" dirty="0"/>
          </a:p>
        </p:txBody>
      </p:sp>
    </p:spTree>
    <p:extLst>
      <p:ext uri="{BB962C8B-B14F-4D97-AF65-F5344CB8AC3E}">
        <p14:creationId xmlns:p14="http://schemas.microsoft.com/office/powerpoint/2010/main" val="3529915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000" y="1345219"/>
            <a:ext cx="11268643" cy="4629150"/>
          </a:xfrm>
        </p:spPr>
        <p:txBody>
          <a:bodyPr/>
          <a:lstStyle/>
          <a:p>
            <a:pPr>
              <a:spcBef>
                <a:spcPts val="600"/>
              </a:spcBef>
            </a:pPr>
            <a:r>
              <a:rPr lang="en-GB" sz="2300" dirty="0"/>
              <a:t>The framework in Layard Nickell Jackman has real wage resistance which encapsulates this concept for workers.</a:t>
            </a:r>
          </a:p>
          <a:p>
            <a:pPr marL="808038" lvl="1" indent="-450850">
              <a:spcBef>
                <a:spcPts val="600"/>
              </a:spcBef>
              <a:buFont typeface="Wingdings" panose="05000000000000000000" pitchFamily="2" charset="2"/>
              <a:buChar char="Ø"/>
            </a:pPr>
            <a:r>
              <a:rPr lang="en-GB" sz="1900" dirty="0"/>
              <a:t>In response to a real income shock the NAIRU rises. </a:t>
            </a:r>
          </a:p>
          <a:p>
            <a:pPr marL="808038" lvl="1" indent="-450850">
              <a:spcBef>
                <a:spcPts val="300"/>
              </a:spcBef>
              <a:buFont typeface="Wingdings" panose="05000000000000000000" pitchFamily="2" charset="2"/>
              <a:buChar char="Ø"/>
            </a:pPr>
            <a:r>
              <a:rPr lang="en-GB" sz="1900" dirty="0"/>
              <a:t>To get workers to accept the decline in income the bargaining power of the worker is being reduced by higher unemployment leading to eventual acceptance in the reduction of their surplus. </a:t>
            </a:r>
          </a:p>
          <a:p>
            <a:pPr marL="808038" lvl="1" indent="-450850">
              <a:spcBef>
                <a:spcPts val="300"/>
              </a:spcBef>
              <a:buFont typeface="Wingdings" panose="05000000000000000000" pitchFamily="2" charset="2"/>
              <a:buChar char="Ø"/>
            </a:pPr>
            <a:r>
              <a:rPr lang="en-GB" sz="1900" dirty="0"/>
              <a:t>Once sellers accept their decline in surplus, firms are no longer pushed to increase their prices and are encouraged to accept a surplus decline as average buyer bargaining power falls.</a:t>
            </a:r>
          </a:p>
          <a:p>
            <a:pPr>
              <a:spcBef>
                <a:spcPts val="1200"/>
              </a:spcBef>
            </a:pPr>
            <a:r>
              <a:rPr lang="en-GB" sz="2300" dirty="0"/>
              <a:t>Other resolution: Reversal of the ToT shock, increasing productivity, increasing labour supply.  </a:t>
            </a:r>
          </a:p>
          <a:p>
            <a:pPr>
              <a:spcBef>
                <a:spcPts val="600"/>
              </a:spcBef>
            </a:pPr>
            <a:r>
              <a:rPr lang="en-GB" sz="2300" dirty="0"/>
              <a:t>Refusal to accept a surplus decline may be further micro founded by real adjustment costs to income declines or minimum income requirements for input sellers and buyers to continue production. </a:t>
            </a:r>
          </a:p>
          <a:p>
            <a:endParaRPr lang="en-GB" dirty="0"/>
          </a:p>
          <a:p>
            <a:endParaRPr lang="en-GB" dirty="0"/>
          </a:p>
          <a:p>
            <a:endParaRPr lang="en-GB" dirty="0"/>
          </a:p>
        </p:txBody>
      </p:sp>
      <p:sp>
        <p:nvSpPr>
          <p:cNvPr id="4" name="Title 3"/>
          <p:cNvSpPr>
            <a:spLocks noGrp="1"/>
          </p:cNvSpPr>
          <p:nvPr>
            <p:ph type="title"/>
          </p:nvPr>
        </p:nvSpPr>
        <p:spPr>
          <a:xfrm>
            <a:off x="457200" y="281520"/>
            <a:ext cx="11277600" cy="912814"/>
          </a:xfrm>
        </p:spPr>
        <p:txBody>
          <a:bodyPr/>
          <a:lstStyle/>
          <a:p>
            <a:r>
              <a:rPr lang="en-GB" dirty="0"/>
              <a:t>Existing literature on the refusal to accept a real surplus decline</a:t>
            </a:r>
          </a:p>
        </p:txBody>
      </p:sp>
      <p:sp>
        <p:nvSpPr>
          <p:cNvPr id="7" name="Slide Number Placeholder 6"/>
          <p:cNvSpPr>
            <a:spLocks noGrp="1"/>
          </p:cNvSpPr>
          <p:nvPr>
            <p:ph type="sldNum" sz="quarter" idx="12"/>
          </p:nvPr>
        </p:nvSpPr>
        <p:spPr/>
        <p:txBody>
          <a:bodyPr/>
          <a:lstStyle/>
          <a:p>
            <a:fld id="{B0B34E4B-25F1-4D72-B319-B9B5A0ABC919}" type="slidenum">
              <a:rPr lang="en-GB" smtClean="0"/>
              <a:t>21</a:t>
            </a:fld>
            <a:endParaRPr lang="en-GB" dirty="0"/>
          </a:p>
        </p:txBody>
      </p:sp>
    </p:spTree>
    <p:extLst>
      <p:ext uri="{BB962C8B-B14F-4D97-AF65-F5344CB8AC3E}">
        <p14:creationId xmlns:p14="http://schemas.microsoft.com/office/powerpoint/2010/main" val="449940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8000" y="1483093"/>
            <a:ext cx="11063065" cy="4629150"/>
          </a:xfrm>
        </p:spPr>
        <p:txBody>
          <a:bodyPr/>
          <a:lstStyle/>
          <a:p>
            <a:pPr>
              <a:spcBef>
                <a:spcPts val="600"/>
              </a:spcBef>
            </a:pPr>
            <a:r>
              <a:rPr lang="en-GB" dirty="0"/>
              <a:t>Pissarides, C.A. (2000). </a:t>
            </a:r>
            <a:r>
              <a:rPr lang="en-GB" i="1" dirty="0"/>
              <a:t>Equilibrium unemployment theory</a:t>
            </a:r>
            <a:r>
              <a:rPr lang="en-GB" dirty="0"/>
              <a:t>. MIT Press</a:t>
            </a:r>
          </a:p>
          <a:p>
            <a:pPr>
              <a:spcBef>
                <a:spcPts val="600"/>
              </a:spcBef>
            </a:pPr>
            <a:r>
              <a:rPr lang="en-GB" dirty="0"/>
              <a:t>Layard, R., S.J. Nickell and R. Jackman (2005). </a:t>
            </a:r>
            <a:r>
              <a:rPr lang="en-GB" i="1" dirty="0"/>
              <a:t>Unemployment: Macroeconomic performance and the labour market</a:t>
            </a:r>
            <a:r>
              <a:rPr lang="en-GB" dirty="0"/>
              <a:t>. Oxford University Press</a:t>
            </a:r>
          </a:p>
          <a:p>
            <a:pPr>
              <a:spcBef>
                <a:spcPts val="600"/>
              </a:spcBef>
            </a:pPr>
            <a:r>
              <a:rPr lang="en-GB" dirty="0"/>
              <a:t>Blanchard, O., and J. Galí (2007). “Real wage rigidities and the New Keynesian model,” </a:t>
            </a:r>
            <a:r>
              <a:rPr lang="en-GB" i="1" dirty="0"/>
              <a:t>Journal of money, credit and banking</a:t>
            </a:r>
            <a:r>
              <a:rPr lang="en-GB" dirty="0"/>
              <a:t> 39, pp. 35-65</a:t>
            </a:r>
          </a:p>
          <a:p>
            <a:pPr>
              <a:spcBef>
                <a:spcPts val="600"/>
              </a:spcBef>
            </a:pPr>
            <a:r>
              <a:rPr lang="en-GB" dirty="0"/>
              <a:t>Broadbent, B. (2016). “The distributional implications of low structural interest rates and some remarks about monetary policy trade-offs,” speech to the Society of Business Economists Annual Conference</a:t>
            </a:r>
          </a:p>
          <a:p>
            <a:pPr>
              <a:spcBef>
                <a:spcPts val="600"/>
              </a:spcBef>
            </a:pPr>
            <a:r>
              <a:rPr lang="en-GB" dirty="0"/>
              <a:t>Lorenzoni, G., and I. Werning (2023). </a:t>
            </a:r>
            <a:r>
              <a:rPr lang="en-GB" i="1" dirty="0"/>
              <a:t>Wage price spirals</a:t>
            </a:r>
            <a:r>
              <a:rPr lang="en-GB" dirty="0"/>
              <a:t>, MIT working paper</a:t>
            </a:r>
          </a:p>
          <a:p>
            <a:endParaRPr lang="en-GB" dirty="0"/>
          </a:p>
          <a:p>
            <a:endParaRPr lang="en-GB" dirty="0"/>
          </a:p>
        </p:txBody>
      </p:sp>
      <p:sp>
        <p:nvSpPr>
          <p:cNvPr id="4" name="Title 3"/>
          <p:cNvSpPr>
            <a:spLocks noGrp="1"/>
          </p:cNvSpPr>
          <p:nvPr>
            <p:ph type="title"/>
          </p:nvPr>
        </p:nvSpPr>
        <p:spPr/>
        <p:txBody>
          <a:bodyPr/>
          <a:lstStyle/>
          <a:p>
            <a:r>
              <a:rPr lang="en-GB" dirty="0"/>
              <a:t>References</a:t>
            </a:r>
          </a:p>
        </p:txBody>
      </p:sp>
      <p:sp>
        <p:nvSpPr>
          <p:cNvPr id="7" name="Slide Number Placeholder 6"/>
          <p:cNvSpPr>
            <a:spLocks noGrp="1"/>
          </p:cNvSpPr>
          <p:nvPr>
            <p:ph type="sldNum" sz="quarter" idx="12"/>
          </p:nvPr>
        </p:nvSpPr>
        <p:spPr/>
        <p:txBody>
          <a:bodyPr/>
          <a:lstStyle/>
          <a:p>
            <a:fld id="{B0B34E4B-25F1-4D72-B319-B9B5A0ABC919}" type="slidenum">
              <a:rPr lang="en-GB" smtClean="0"/>
              <a:t>22</a:t>
            </a:fld>
            <a:endParaRPr lang="en-GB" dirty="0"/>
          </a:p>
        </p:txBody>
      </p:sp>
    </p:spTree>
    <p:extLst>
      <p:ext uri="{BB962C8B-B14F-4D97-AF65-F5344CB8AC3E}">
        <p14:creationId xmlns:p14="http://schemas.microsoft.com/office/powerpoint/2010/main" val="333547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00" y="282757"/>
            <a:ext cx="11277600" cy="912814"/>
          </a:xfrm>
        </p:spPr>
        <p:txBody>
          <a:bodyPr/>
          <a:lstStyle/>
          <a:p>
            <a:r>
              <a:rPr lang="en-GB" dirty="0"/>
              <a:t>Firms pricing behaviour </a:t>
            </a:r>
          </a:p>
        </p:txBody>
      </p:sp>
      <p:sp>
        <p:nvSpPr>
          <p:cNvPr id="3" name="Rectangle 2"/>
          <p:cNvSpPr/>
          <p:nvPr/>
        </p:nvSpPr>
        <p:spPr>
          <a:xfrm>
            <a:off x="1382395" y="1099318"/>
            <a:ext cx="359774" cy="4976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2"/>
          <a:stretch>
            <a:fillRect/>
          </a:stretch>
        </p:blipFill>
        <p:spPr>
          <a:xfrm>
            <a:off x="1719892" y="1016565"/>
            <a:ext cx="7789495" cy="4912211"/>
          </a:xfrm>
          <a:prstGeom prst="rect">
            <a:avLst/>
          </a:prstGeom>
        </p:spPr>
      </p:pic>
      <p:sp>
        <p:nvSpPr>
          <p:cNvPr id="12" name="Rectangle 11"/>
          <p:cNvSpPr/>
          <p:nvPr/>
        </p:nvSpPr>
        <p:spPr>
          <a:xfrm>
            <a:off x="1903828" y="981760"/>
            <a:ext cx="7521497" cy="165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9311268" y="933812"/>
            <a:ext cx="797312" cy="450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4243039" y="5558884"/>
            <a:ext cx="2871439" cy="349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1558233" y="5724103"/>
            <a:ext cx="8550347" cy="579646"/>
          </a:xfrm>
          <a:prstGeom prst="rect">
            <a:avLst/>
          </a:prstGeom>
          <a:noFill/>
        </p:spPr>
        <p:txBody>
          <a:bodyPr wrap="square" rtlCol="0">
            <a:spAutoFit/>
          </a:bodyPr>
          <a:lstStyle/>
          <a:p>
            <a:r>
              <a:rPr lang="en-GB" sz="1000" i="1" dirty="0"/>
              <a:t>Question wording – ‘Approximately, how often did your prices change in each of the following years? Where possible, please consider the average across all products and services. If that is not possible, please answer for your main product/service.’</a:t>
            </a:r>
            <a:endParaRPr lang="en-GB" sz="1000" i="1" dirty="0">
              <a:latin typeface="Arial" panose="020B0604020202020204" pitchFamily="34" charset="0"/>
              <a:cs typeface="Arial" panose="020B0604020202020204" pitchFamily="34" charset="0"/>
            </a:endParaRPr>
          </a:p>
          <a:p>
            <a:pPr>
              <a:spcBef>
                <a:spcPts val="200"/>
              </a:spcBef>
            </a:pPr>
            <a:r>
              <a:rPr lang="en-GB" sz="1000" i="1" dirty="0">
                <a:latin typeface="Arial" panose="020B0604020202020204" pitchFamily="34" charset="0"/>
                <a:cs typeface="Arial" panose="020B0604020202020204" pitchFamily="34" charset="0"/>
              </a:rPr>
              <a:t>Source: Bank of England Decision Maker Panel survey</a:t>
            </a:r>
          </a:p>
        </p:txBody>
      </p:sp>
      <p:sp>
        <p:nvSpPr>
          <p:cNvPr id="16" name="TextBox 15"/>
          <p:cNvSpPr txBox="1"/>
          <p:nvPr/>
        </p:nvSpPr>
        <p:spPr>
          <a:xfrm>
            <a:off x="4070696" y="2162630"/>
            <a:ext cx="5307480" cy="861774"/>
          </a:xfrm>
          <a:prstGeom prst="rect">
            <a:avLst/>
          </a:prstGeom>
          <a:noFill/>
        </p:spPr>
        <p:txBody>
          <a:bodyPr wrap="none" rtlCol="0">
            <a:spAutoFit/>
          </a:bodyPr>
          <a:lstStyle/>
          <a:p>
            <a:pPr algn="ctr"/>
            <a:r>
              <a:rPr lang="en-GB" sz="2400" b="1" dirty="0">
                <a:solidFill>
                  <a:schemeClr val="tx1">
                    <a:lumMod val="75000"/>
                    <a:lumOff val="25000"/>
                  </a:schemeClr>
                </a:solidFill>
                <a:latin typeface="Arial" panose="020B0604020202020204" pitchFamily="34" charset="0"/>
                <a:cs typeface="Arial" panose="020B0604020202020204" pitchFamily="34" charset="0"/>
              </a:rPr>
              <a:t>Typical frequency of price changes</a:t>
            </a:r>
          </a:p>
          <a:p>
            <a:pPr algn="ctr"/>
            <a:r>
              <a:rPr lang="en-GB" sz="1400" i="1" dirty="0">
                <a:solidFill>
                  <a:schemeClr val="bg1">
                    <a:lumMod val="50000"/>
                  </a:schemeClr>
                </a:solidFill>
                <a:latin typeface="Arial" panose="020B0604020202020204" pitchFamily="34" charset="0"/>
                <a:cs typeface="Arial" panose="020B0604020202020204" pitchFamily="34" charset="0"/>
              </a:rPr>
              <a:t>% of businesses surveyed</a:t>
            </a:r>
          </a:p>
          <a:p>
            <a:pPr algn="ctr"/>
            <a:endParaRPr lang="en-GB" sz="1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B0B34E4B-25F1-4D72-B319-B9B5A0ABC919}" type="slidenum">
              <a:rPr lang="en-GB" smtClean="0"/>
              <a:t>3</a:t>
            </a:fld>
            <a:endParaRPr lang="en-GB" dirty="0"/>
          </a:p>
        </p:txBody>
      </p:sp>
    </p:spTree>
    <p:extLst>
      <p:ext uri="{BB962C8B-B14F-4D97-AF65-F5344CB8AC3E}">
        <p14:creationId xmlns:p14="http://schemas.microsoft.com/office/powerpoint/2010/main" val="325548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00" y="282757"/>
            <a:ext cx="11277600" cy="912814"/>
          </a:xfrm>
        </p:spPr>
        <p:txBody>
          <a:bodyPr/>
          <a:lstStyle/>
          <a:p>
            <a:r>
              <a:rPr lang="en-GB" dirty="0"/>
              <a:t>Firms pricing behaviour </a:t>
            </a:r>
          </a:p>
        </p:txBody>
      </p:sp>
      <p:pic>
        <p:nvPicPr>
          <p:cNvPr id="7" name="Picture 6"/>
          <p:cNvPicPr>
            <a:picLocks noChangeAspect="1"/>
          </p:cNvPicPr>
          <p:nvPr/>
        </p:nvPicPr>
        <p:blipFill>
          <a:blip r:embed="rId2"/>
          <a:stretch>
            <a:fillRect/>
          </a:stretch>
        </p:blipFill>
        <p:spPr>
          <a:xfrm>
            <a:off x="1478645" y="1099318"/>
            <a:ext cx="8570123" cy="4976041"/>
          </a:xfrm>
          <a:prstGeom prst="rect">
            <a:avLst/>
          </a:prstGeom>
        </p:spPr>
      </p:pic>
      <p:sp>
        <p:nvSpPr>
          <p:cNvPr id="8" name="TextBox 7"/>
          <p:cNvSpPr txBox="1"/>
          <p:nvPr/>
        </p:nvSpPr>
        <p:spPr>
          <a:xfrm>
            <a:off x="1711344" y="6075359"/>
            <a:ext cx="3281668"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Source: Bank of England Decision Maker Panel survey</a:t>
            </a:r>
          </a:p>
        </p:txBody>
      </p:sp>
      <p:sp>
        <p:nvSpPr>
          <p:cNvPr id="3" name="Rectangle 2"/>
          <p:cNvSpPr/>
          <p:nvPr/>
        </p:nvSpPr>
        <p:spPr>
          <a:xfrm>
            <a:off x="1382395" y="1099318"/>
            <a:ext cx="359774" cy="4976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p:cNvSpPr>
            <a:spLocks noGrp="1"/>
          </p:cNvSpPr>
          <p:nvPr>
            <p:ph type="sldNum" sz="quarter" idx="12"/>
          </p:nvPr>
        </p:nvSpPr>
        <p:spPr/>
        <p:txBody>
          <a:bodyPr/>
          <a:lstStyle/>
          <a:p>
            <a:fld id="{B0B34E4B-25F1-4D72-B319-B9B5A0ABC919}" type="slidenum">
              <a:rPr lang="en-GB" smtClean="0"/>
              <a:t>4</a:t>
            </a:fld>
            <a:endParaRPr lang="en-GB" dirty="0"/>
          </a:p>
        </p:txBody>
      </p:sp>
    </p:spTree>
    <p:extLst>
      <p:ext uri="{BB962C8B-B14F-4D97-AF65-F5344CB8AC3E}">
        <p14:creationId xmlns:p14="http://schemas.microsoft.com/office/powerpoint/2010/main" val="152864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00" y="282757"/>
            <a:ext cx="11277600" cy="912814"/>
          </a:xfrm>
        </p:spPr>
        <p:txBody>
          <a:bodyPr/>
          <a:lstStyle/>
          <a:p>
            <a:r>
              <a:rPr lang="en-GB" dirty="0"/>
              <a:t>State-dependent pricing firms report a bigger rise in inflation …</a:t>
            </a:r>
          </a:p>
        </p:txBody>
      </p:sp>
      <p:sp>
        <p:nvSpPr>
          <p:cNvPr id="8" name="TextBox 7"/>
          <p:cNvSpPr txBox="1"/>
          <p:nvPr/>
        </p:nvSpPr>
        <p:spPr>
          <a:xfrm>
            <a:off x="1711344" y="6075359"/>
            <a:ext cx="3281668"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Source: Bank of England Decision Maker Panel survey</a:t>
            </a:r>
          </a:p>
        </p:txBody>
      </p:sp>
      <p:sp>
        <p:nvSpPr>
          <p:cNvPr id="3" name="Rectangle 2"/>
          <p:cNvSpPr/>
          <p:nvPr/>
        </p:nvSpPr>
        <p:spPr>
          <a:xfrm>
            <a:off x="1382395" y="1099318"/>
            <a:ext cx="359774" cy="4976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a:stretch>
            <a:fillRect/>
          </a:stretch>
        </p:blipFill>
        <p:spPr>
          <a:xfrm>
            <a:off x="1742169" y="1168610"/>
            <a:ext cx="7859393" cy="4970422"/>
          </a:xfrm>
          <a:prstGeom prst="rect">
            <a:avLst/>
          </a:prstGeom>
        </p:spPr>
      </p:pic>
      <p:sp>
        <p:nvSpPr>
          <p:cNvPr id="5" name="Rectangle 4"/>
          <p:cNvSpPr/>
          <p:nvPr/>
        </p:nvSpPr>
        <p:spPr>
          <a:xfrm>
            <a:off x="2012795" y="1168610"/>
            <a:ext cx="7398834" cy="147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9316844" y="1099318"/>
            <a:ext cx="663497" cy="4643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1650380" y="2748776"/>
            <a:ext cx="228600" cy="423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7832303" y="3776484"/>
            <a:ext cx="3422219" cy="1349087"/>
          </a:xfrm>
          <a:prstGeom prst="rect">
            <a:avLst/>
          </a:prstGeom>
          <a:noFill/>
        </p:spPr>
        <p:txBody>
          <a:bodyPr wrap="none" rtlCol="0">
            <a:spAutoFit/>
          </a:bodyPr>
          <a:lstStyle/>
          <a:p>
            <a:pPr algn="ctr">
              <a:lnSpc>
                <a:spcPts val="2500"/>
              </a:lnSpc>
            </a:pPr>
            <a:r>
              <a:rPr lang="en-GB" sz="2400" b="1" dirty="0">
                <a:solidFill>
                  <a:srgbClr val="12273F"/>
                </a:solidFill>
                <a:cs typeface="Arial" panose="020B0604020202020204" pitchFamily="34" charset="0"/>
              </a:rPr>
              <a:t>… but also anticipate a </a:t>
            </a:r>
          </a:p>
          <a:p>
            <a:pPr algn="ctr">
              <a:lnSpc>
                <a:spcPts val="2500"/>
              </a:lnSpc>
            </a:pPr>
            <a:r>
              <a:rPr lang="en-GB" sz="2400" b="1" dirty="0">
                <a:solidFill>
                  <a:srgbClr val="12273F"/>
                </a:solidFill>
                <a:cs typeface="Arial" panose="020B0604020202020204" pitchFamily="34" charset="0"/>
              </a:rPr>
              <a:t>bigger decline in inflation</a:t>
            </a:r>
          </a:p>
          <a:p>
            <a:pPr algn="ctr"/>
            <a:endParaRPr lang="en-GB" sz="1400" i="1" dirty="0">
              <a:solidFill>
                <a:schemeClr val="bg1">
                  <a:lumMod val="50000"/>
                </a:schemeClr>
              </a:solidFill>
              <a:latin typeface="Arial" panose="020B0604020202020204" pitchFamily="34" charset="0"/>
              <a:cs typeface="Arial" panose="020B0604020202020204" pitchFamily="34" charset="0"/>
            </a:endParaRPr>
          </a:p>
          <a:p>
            <a:pPr algn="ctr"/>
            <a:r>
              <a:rPr lang="en-GB" sz="1400" i="1" dirty="0">
                <a:solidFill>
                  <a:schemeClr val="bg1">
                    <a:lumMod val="50000"/>
                  </a:schemeClr>
                </a:solidFill>
                <a:latin typeface="Arial" panose="020B0604020202020204" pitchFamily="34" charset="0"/>
                <a:cs typeface="Arial" panose="020B0604020202020204" pitchFamily="34" charset="0"/>
              </a:rPr>
              <a:t>% of businesses surveyed</a:t>
            </a:r>
          </a:p>
          <a:p>
            <a:pPr algn="ctr"/>
            <a:endParaRPr lang="en-GB" sz="1200" dirty="0">
              <a:latin typeface="Arial" panose="020B0604020202020204" pitchFamily="34" charset="0"/>
              <a:cs typeface="Arial" panose="020B0604020202020204" pitchFamily="34" charset="0"/>
            </a:endParaRPr>
          </a:p>
        </p:txBody>
      </p:sp>
      <p:cxnSp>
        <p:nvCxnSpPr>
          <p:cNvPr id="13" name="Straight Arrow Connector 12"/>
          <p:cNvCxnSpPr/>
          <p:nvPr/>
        </p:nvCxnSpPr>
        <p:spPr>
          <a:xfrm flipH="1" flipV="1">
            <a:off x="9316845" y="3245005"/>
            <a:ext cx="284717" cy="490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B0B34E4B-25F1-4D72-B319-B9B5A0ABC919}" type="slidenum">
              <a:rPr lang="en-GB" smtClean="0"/>
              <a:t>5</a:t>
            </a:fld>
            <a:endParaRPr lang="en-GB" dirty="0"/>
          </a:p>
        </p:txBody>
      </p:sp>
    </p:spTree>
    <p:extLst>
      <p:ext uri="{BB962C8B-B14F-4D97-AF65-F5344CB8AC3E}">
        <p14:creationId xmlns:p14="http://schemas.microsoft.com/office/powerpoint/2010/main" val="106336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negative Terms of Trade shock leaves less real income to distribute domestically …</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247D0CF0-C7FB-9DBA-AD81-5E3AA34C52B4}"/>
                  </a:ext>
                </a:extLst>
              </p:cNvPr>
              <p:cNvSpPr>
                <a:spLocks noGrp="1"/>
              </p:cNvSpPr>
              <p:nvPr>
                <p:ph sz="half" idx="4294967295"/>
              </p:nvPr>
            </p:nvSpPr>
            <p:spPr>
              <a:xfrm>
                <a:off x="8939006" y="2450981"/>
                <a:ext cx="2738500" cy="3642150"/>
              </a:xfrm>
            </p:spPr>
            <p:txBody>
              <a:bodyPr/>
              <a:lstStyle/>
              <a:p>
                <a:pPr>
                  <a:spcBef>
                    <a:spcPts val="1200"/>
                  </a:spcBef>
                </a:pPr>
                <a:r>
                  <a:rPr lang="en-US" dirty="0"/>
                  <a:t>Negative ToT shock meant lower domestic real purchasing power </a:t>
                </a:r>
              </a:p>
              <a:p>
                <a:pPr>
                  <a:spcBef>
                    <a:spcPts val="1200"/>
                  </a:spcBef>
                </a:pPr>
                <a:r>
                  <a:rPr lang="en-US" dirty="0"/>
                  <a:t>Who bears the cost of this real income reduction </a:t>
                </a:r>
                <a14:m>
                  <m:oMath xmlns:m="http://schemas.openxmlformats.org/officeDocument/2006/math">
                    <m:r>
                      <a:rPr lang="en-GB" b="0" i="0" smtClean="0">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𝑠</m:t>
                        </m:r>
                      </m:sup>
                    </m:sSup>
                    <m:r>
                      <a:rPr lang="en-GB" i="1">
                        <a:latin typeface="Cambria Math" panose="02040503050406030204" pitchFamily="18" charset="0"/>
                      </a:rPr>
                      <m:t>↓</m:t>
                    </m:r>
                  </m:oMath>
                </a14:m>
                <a:r>
                  <a:rPr lang="en-US" dirty="0"/>
                  <a:t>)? </a:t>
                </a:r>
              </a:p>
            </p:txBody>
          </p:sp>
        </mc:Choice>
        <mc:Fallback xmlns="">
          <p:sp>
            <p:nvSpPr>
              <p:cNvPr id="6" name="Content Placeholder 5">
                <a:extLst>
                  <a:ext uri="{FF2B5EF4-FFF2-40B4-BE49-F238E27FC236}">
                    <a16:creationId xmlns:a16="http://schemas.microsoft.com/office/drawing/2014/main" id="{247D0CF0-C7FB-9DBA-AD81-5E3AA34C52B4}"/>
                  </a:ext>
                </a:extLst>
              </p:cNvPr>
              <p:cNvSpPr>
                <a:spLocks noGrp="1" noRot="1" noChangeAspect="1" noMove="1" noResize="1" noEditPoints="1" noAdjustHandles="1" noChangeArrowheads="1" noChangeShapeType="1" noTextEdit="1"/>
              </p:cNvSpPr>
              <p:nvPr>
                <p:ph sz="half" idx="4294967295"/>
              </p:nvPr>
            </p:nvSpPr>
            <p:spPr>
              <a:xfrm>
                <a:off x="8939006" y="2450981"/>
                <a:ext cx="2738500" cy="3642150"/>
              </a:xfrm>
              <a:blipFill>
                <a:blip r:embed="rId2"/>
                <a:stretch>
                  <a:fillRect l="-6222" t="-2341" r="-5111" b="-1839"/>
                </a:stretch>
              </a:blipFill>
            </p:spPr>
            <p:txBody>
              <a:bodyPr/>
              <a:lstStyle/>
              <a:p>
                <a:r>
                  <a:rPr lang="en-GB">
                    <a:noFill/>
                  </a:rPr>
                  <a:t> </a:t>
                </a:r>
              </a:p>
            </p:txBody>
          </p:sp>
        </mc:Fallback>
      </mc:AlternateContent>
      <p:sp>
        <p:nvSpPr>
          <p:cNvPr id="9" name="Content Placeholder 8">
            <a:extLst>
              <a:ext uri="{FF2B5EF4-FFF2-40B4-BE49-F238E27FC236}">
                <a16:creationId xmlns:a16="http://schemas.microsoft.com/office/drawing/2014/main" id="{864E2D6B-334E-818C-BBC2-B6EA2884AFA2}"/>
              </a:ext>
            </a:extLst>
          </p:cNvPr>
          <p:cNvSpPr>
            <a:spLocks noGrp="1"/>
          </p:cNvSpPr>
          <p:nvPr>
            <p:ph sz="half" idx="4294967295"/>
          </p:nvPr>
        </p:nvSpPr>
        <p:spPr>
          <a:xfrm>
            <a:off x="599707" y="3336966"/>
            <a:ext cx="2933610" cy="326148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2000" dirty="0"/>
              <a:t>To domestic producers and suppliers of inputs into production, e.g.  workers,  intermediate good producers, retailers, …</a:t>
            </a:r>
          </a:p>
          <a:p>
            <a:pPr marL="0" indent="0" algn="ctr">
              <a:buNone/>
            </a:pPr>
            <a:endParaRPr lang="en-US" sz="2000" dirty="0"/>
          </a:p>
          <a:p>
            <a:pPr marL="0" indent="0" algn="ctr">
              <a:buNone/>
            </a:pPr>
            <a:endParaRPr lang="en-US" sz="2000" dirty="0"/>
          </a:p>
          <a:p>
            <a:pPr marL="0" indent="0" algn="ctr">
              <a:buNone/>
            </a:pPr>
            <a:r>
              <a:rPr lang="en-US" sz="2000" dirty="0"/>
              <a:t> </a:t>
            </a:r>
          </a:p>
        </p:txBody>
      </p:sp>
      <p:sp>
        <p:nvSpPr>
          <p:cNvPr id="7" name="Rectangle 6">
            <a:extLst>
              <a:ext uri="{FF2B5EF4-FFF2-40B4-BE49-F238E27FC236}">
                <a16:creationId xmlns:a16="http://schemas.microsoft.com/office/drawing/2014/main" id="{BA992900-DF06-FB63-8B88-1CF444BACEC3}"/>
              </a:ext>
            </a:extLst>
          </p:cNvPr>
          <p:cNvSpPr/>
          <p:nvPr/>
        </p:nvSpPr>
        <p:spPr>
          <a:xfrm>
            <a:off x="599707" y="2042796"/>
            <a:ext cx="2933610" cy="129602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 Imports</a:t>
            </a:r>
          </a:p>
          <a:p>
            <a:pPr algn="ctr"/>
            <a:endParaRPr lang="en-US" sz="20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016583-0A73-DFA6-A981-DCF304D0DAE7}"/>
                  </a:ext>
                </a:extLst>
              </p:cNvPr>
              <p:cNvSpPr txBox="1"/>
              <p:nvPr/>
            </p:nvSpPr>
            <p:spPr>
              <a:xfrm>
                <a:off x="810335" y="5392426"/>
                <a:ext cx="2512354" cy="7007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i="1" smtClean="0">
                              <a:solidFill>
                                <a:schemeClr val="bg1"/>
                              </a:solidFill>
                              <a:latin typeface="Cambria Math" panose="02040503050406030204" pitchFamily="18" charset="0"/>
                            </a:rPr>
                          </m:ctrlPr>
                        </m:sSubSupPr>
                        <m:e>
                          <m:r>
                            <a:rPr lang="en-GB" i="1">
                              <a:solidFill>
                                <a:schemeClr val="bg1"/>
                              </a:solidFill>
                              <a:latin typeface="Cambria Math" panose="02040503050406030204" pitchFamily="18" charset="0"/>
                            </a:rPr>
                            <m:t>𝑣</m:t>
                          </m:r>
                        </m:e>
                        <m:sub>
                          <m:r>
                            <a:rPr lang="en-GB" b="0" i="1" smtClean="0">
                              <a:solidFill>
                                <a:schemeClr val="bg1"/>
                              </a:solidFill>
                              <a:latin typeface="Cambria Math" panose="02040503050406030204" pitchFamily="18" charset="0"/>
                            </a:rPr>
                            <m:t>1</m:t>
                          </m:r>
                        </m:sub>
                        <m:sup>
                          <m:r>
                            <a:rPr lang="en-GB" i="1">
                              <a:solidFill>
                                <a:schemeClr val="bg1"/>
                              </a:solidFill>
                              <a:latin typeface="Cambria Math" panose="02040503050406030204" pitchFamily="18" charset="0"/>
                            </a:rPr>
                            <m:t>𝑠</m:t>
                          </m:r>
                        </m:sup>
                      </m:sSubSup>
                      <m:r>
                        <a:rPr lang="en-GB" b="0" i="1" smtClean="0">
                          <a:solidFill>
                            <a:schemeClr val="bg1"/>
                          </a:solidFill>
                          <a:latin typeface="Cambria Math" panose="02040503050406030204" pitchFamily="18" charset="0"/>
                        </a:rPr>
                        <m:t>=</m:t>
                      </m:r>
                      <m:f>
                        <m:fPr>
                          <m:ctrlPr>
                            <a:rPr lang="en-GB" b="0" i="1" smtClean="0">
                              <a:solidFill>
                                <a:schemeClr val="bg1"/>
                              </a:solidFill>
                              <a:latin typeface="Cambria Math" panose="02040503050406030204" pitchFamily="18" charset="0"/>
                            </a:rPr>
                          </m:ctrlPr>
                        </m:fPr>
                        <m:num>
                          <m:sSup>
                            <m:sSupPr>
                              <m:ctrlPr>
                                <a:rPr lang="en-GB" b="0" i="1" smtClean="0">
                                  <a:solidFill>
                                    <a:schemeClr val="bg1"/>
                                  </a:solidFill>
                                  <a:latin typeface="Cambria Math" panose="02040503050406030204" pitchFamily="18" charset="0"/>
                                </a:rPr>
                              </m:ctrlPr>
                            </m:sSupPr>
                            <m:e>
                              <m:r>
                                <a:rPr lang="en-GB" b="0" i="1" smtClean="0">
                                  <a:solidFill>
                                    <a:schemeClr val="bg1"/>
                                  </a:solidFill>
                                  <a:latin typeface="Cambria Math" panose="02040503050406030204" pitchFamily="18" charset="0"/>
                                </a:rPr>
                                <m:t>𝑦</m:t>
                              </m:r>
                            </m:e>
                            <m:sup>
                              <m:r>
                                <a:rPr lang="en-GB" b="0" i="1" smtClean="0">
                                  <a:solidFill>
                                    <a:schemeClr val="bg1"/>
                                  </a:solidFill>
                                  <a:latin typeface="Cambria Math" panose="02040503050406030204" pitchFamily="18" charset="0"/>
                                </a:rPr>
                                <m:t>𝑑</m:t>
                              </m:r>
                            </m:sup>
                          </m:sSup>
                        </m:num>
                        <m:den>
                          <m:r>
                            <a:rPr lang="en-GB" b="0" i="1" smtClean="0">
                              <a:solidFill>
                                <a:schemeClr val="bg1"/>
                              </a:solidFill>
                              <a:latin typeface="Cambria Math" panose="02040503050406030204" pitchFamily="18" charset="0"/>
                            </a:rPr>
                            <m:t>𝜙</m:t>
                          </m:r>
                          <m:sSub>
                            <m:sSubPr>
                              <m:ctrlPr>
                                <a:rPr lang="en-GB" b="0" i="1" smtClean="0">
                                  <a:solidFill>
                                    <a:schemeClr val="bg1"/>
                                  </a:solidFill>
                                  <a:latin typeface="Cambria Math" panose="02040503050406030204" pitchFamily="18" charset="0"/>
                                </a:rPr>
                              </m:ctrlPr>
                            </m:sSubPr>
                            <m:e>
                              <m:r>
                                <a:rPr lang="en-GB" b="0" i="1" smtClean="0">
                                  <a:solidFill>
                                    <a:schemeClr val="bg1"/>
                                  </a:solidFill>
                                  <a:latin typeface="Cambria Math" panose="02040503050406030204" pitchFamily="18" charset="0"/>
                                </a:rPr>
                                <m:t>𝑝</m:t>
                              </m:r>
                            </m:e>
                            <m:sub>
                              <m:r>
                                <a:rPr lang="en-GB" b="0" i="1" smtClean="0">
                                  <a:solidFill>
                                    <a:schemeClr val="bg1"/>
                                  </a:solidFill>
                                  <a:latin typeface="Cambria Math" panose="02040503050406030204" pitchFamily="18" charset="0"/>
                                </a:rPr>
                                <m:t>𝑥</m:t>
                              </m:r>
                            </m:sub>
                          </m:sSub>
                          <m:r>
                            <a:rPr lang="en-GB" b="0" i="1" smtClean="0">
                              <a:solidFill>
                                <a:schemeClr val="bg1"/>
                              </a:solidFill>
                              <a:latin typeface="Cambria Math" panose="02040503050406030204" pitchFamily="18" charset="0"/>
                            </a:rPr>
                            <m:t>+ </m:t>
                          </m:r>
                          <m:d>
                            <m:dPr>
                              <m:ctrlPr>
                                <a:rPr lang="en-GB" b="0" i="1" smtClean="0">
                                  <a:solidFill>
                                    <a:schemeClr val="bg1"/>
                                  </a:solidFill>
                                  <a:latin typeface="Cambria Math" panose="02040503050406030204" pitchFamily="18" charset="0"/>
                                </a:rPr>
                              </m:ctrlPr>
                            </m:dPr>
                            <m:e>
                              <m:r>
                                <a:rPr lang="en-GB" b="0" i="1" smtClean="0">
                                  <a:solidFill>
                                    <a:schemeClr val="bg1"/>
                                  </a:solidFill>
                                  <a:latin typeface="Cambria Math" panose="02040503050406030204" pitchFamily="18" charset="0"/>
                                </a:rPr>
                                <m:t>1−</m:t>
                              </m:r>
                              <m:r>
                                <a:rPr lang="en-GB" b="0" i="1" smtClean="0">
                                  <a:solidFill>
                                    <a:schemeClr val="bg1"/>
                                  </a:solidFill>
                                  <a:latin typeface="Cambria Math" panose="02040503050406030204" pitchFamily="18" charset="0"/>
                                </a:rPr>
                                <m:t>𝜙</m:t>
                              </m:r>
                            </m:e>
                          </m:d>
                          <m:sSup>
                            <m:sSupPr>
                              <m:ctrlPr>
                                <a:rPr lang="en-GB" b="0" i="1" smtClean="0">
                                  <a:solidFill>
                                    <a:schemeClr val="bg1"/>
                                  </a:solidFill>
                                  <a:latin typeface="Cambria Math" panose="02040503050406030204" pitchFamily="18" charset="0"/>
                                </a:rPr>
                              </m:ctrlPr>
                            </m:sSupPr>
                            <m:e>
                              <m:r>
                                <a:rPr lang="en-GB" b="0" i="1" smtClean="0">
                                  <a:solidFill>
                                    <a:schemeClr val="bg1"/>
                                  </a:solidFill>
                                  <a:latin typeface="Cambria Math" panose="02040503050406030204" pitchFamily="18" charset="0"/>
                                </a:rPr>
                                <m:t>𝑝</m:t>
                              </m:r>
                            </m:e>
                            <m:sup>
                              <m:r>
                                <a:rPr lang="en-GB" b="0" i="1" smtClean="0">
                                  <a:solidFill>
                                    <a:schemeClr val="bg1"/>
                                  </a:solidFill>
                                  <a:latin typeface="Cambria Math" panose="02040503050406030204" pitchFamily="18" charset="0"/>
                                </a:rPr>
                                <m:t>𝑑</m:t>
                              </m:r>
                            </m:sup>
                          </m:sSup>
                        </m:den>
                      </m:f>
                    </m:oMath>
                  </m:oMathPara>
                </a14:m>
                <a:endParaRPr lang="en-US" dirty="0">
                  <a:solidFill>
                    <a:schemeClr val="bg1"/>
                  </a:solidFill>
                </a:endParaRPr>
              </a:p>
            </p:txBody>
          </p:sp>
        </mc:Choice>
        <mc:Fallback xmlns="">
          <p:sp>
            <p:nvSpPr>
              <p:cNvPr id="14" name="TextBox 13">
                <a:extLst>
                  <a:ext uri="{FF2B5EF4-FFF2-40B4-BE49-F238E27FC236}">
                    <a16:creationId xmlns:a16="http://schemas.microsoft.com/office/drawing/2014/main" id="{94016583-0A73-DFA6-A981-DCF304D0DAE7}"/>
                  </a:ext>
                </a:extLst>
              </p:cNvPr>
              <p:cNvSpPr txBox="1">
                <a:spLocks noRot="1" noChangeAspect="1" noMove="1" noResize="1" noEditPoints="1" noAdjustHandles="1" noChangeArrowheads="1" noChangeShapeType="1" noTextEdit="1"/>
              </p:cNvSpPr>
              <p:nvPr/>
            </p:nvSpPr>
            <p:spPr>
              <a:xfrm>
                <a:off x="810335" y="5392426"/>
                <a:ext cx="2512354" cy="700705"/>
              </a:xfrm>
              <a:prstGeom prst="rect">
                <a:avLst/>
              </a:prstGeom>
              <a:blipFill>
                <a:blip r:embed="rId3"/>
                <a:stretch>
                  <a:fillRect/>
                </a:stretch>
              </a:blipFill>
            </p:spPr>
            <p:txBody>
              <a:bodyPr/>
              <a:lstStyle/>
              <a:p>
                <a:r>
                  <a:rPr lang="en-GB">
                    <a:noFill/>
                  </a:rPr>
                  <a:t> </a:t>
                </a:r>
              </a:p>
            </p:txBody>
          </p:sp>
        </mc:Fallback>
      </mc:AlternateContent>
      <p:sp>
        <p:nvSpPr>
          <p:cNvPr id="17" name="Right Arrow 16">
            <a:extLst>
              <a:ext uri="{FF2B5EF4-FFF2-40B4-BE49-F238E27FC236}">
                <a16:creationId xmlns:a16="http://schemas.microsoft.com/office/drawing/2014/main" id="{2266185D-F9BD-77AB-08D8-B626AFD11B44}"/>
              </a:ext>
            </a:extLst>
          </p:cNvPr>
          <p:cNvSpPr/>
          <p:nvPr/>
        </p:nvSpPr>
        <p:spPr>
          <a:xfrm>
            <a:off x="3721134" y="3293956"/>
            <a:ext cx="1738666" cy="114321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ToT shock</a:t>
            </a:r>
          </a:p>
        </p:txBody>
      </p:sp>
      <p:sp>
        <p:nvSpPr>
          <p:cNvPr id="19" name="Content Placeholder 8">
            <a:extLst>
              <a:ext uri="{FF2B5EF4-FFF2-40B4-BE49-F238E27FC236}">
                <a16:creationId xmlns:a16="http://schemas.microsoft.com/office/drawing/2014/main" id="{A00855A3-DE80-BDDE-4E7E-8BC76570DF3C}"/>
              </a:ext>
            </a:extLst>
          </p:cNvPr>
          <p:cNvSpPr txBox="1">
            <a:spLocks/>
          </p:cNvSpPr>
          <p:nvPr/>
        </p:nvSpPr>
        <p:spPr>
          <a:xfrm>
            <a:off x="5582775" y="3889168"/>
            <a:ext cx="2933610" cy="270928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2000" dirty="0"/>
              <a:t>To domestic producers and suppliers of inputs into production, e.g.  workers,  intermediate good producers, retailers, … </a:t>
            </a:r>
          </a:p>
          <a:p>
            <a:pPr marL="0" indent="0" algn="ctr">
              <a:buNone/>
            </a:pPr>
            <a:endParaRPr lang="en-US" sz="2000" dirty="0"/>
          </a:p>
          <a:p>
            <a:pPr marL="0" indent="0" algn="ctr">
              <a:buFont typeface="Arial" panose="020B0604020202020204" pitchFamily="34" charset="0"/>
              <a:buNone/>
            </a:pPr>
            <a:endParaRPr lang="en-US" sz="2000"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59E1D8A-27B8-F4C4-1113-4BDF85853675}"/>
                  </a:ext>
                </a:extLst>
              </p:cNvPr>
              <p:cNvSpPr txBox="1"/>
              <p:nvPr/>
            </p:nvSpPr>
            <p:spPr>
              <a:xfrm>
                <a:off x="6254940" y="2828153"/>
                <a:ext cx="13147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𝑦</m:t>
                          </m:r>
                        </m:e>
                        <m:sub>
                          <m:r>
                            <a:rPr lang="en-GB" b="0" i="1" smtClean="0">
                              <a:latin typeface="Cambria Math" panose="02040503050406030204" pitchFamily="18" charset="0"/>
                            </a:rPr>
                            <m:t>2</m:t>
                          </m:r>
                        </m:sub>
                        <m:sup>
                          <m:r>
                            <a:rPr lang="en-GB" b="0" i="1" smtClean="0">
                              <a:latin typeface="Cambria Math" panose="02040503050406030204" pitchFamily="18" charset="0"/>
                            </a:rPr>
                            <m:t>𝑥</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𝑝</m:t>
                          </m:r>
                        </m:e>
                        <m:sub>
                          <m:r>
                            <a:rPr lang="en-GB" b="0" i="1" smtClean="0">
                              <a:latin typeface="Cambria Math" panose="02040503050406030204" pitchFamily="18" charset="0"/>
                            </a:rPr>
                            <m:t>2 </m:t>
                          </m:r>
                        </m:sub>
                        <m:sup>
                          <m:r>
                            <a:rPr lang="en-GB" b="0" i="1" smtClean="0">
                              <a:latin typeface="Cambria Math" panose="02040503050406030204" pitchFamily="18" charset="0"/>
                            </a:rPr>
                            <m:t>𝑥</m:t>
                          </m:r>
                        </m:sup>
                      </m:sSubSup>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𝑞</m:t>
                          </m:r>
                        </m:e>
                        <m:sub>
                          <m:r>
                            <a:rPr lang="en-GB" b="0" i="1" smtClean="0">
                              <a:latin typeface="Cambria Math" panose="02040503050406030204" pitchFamily="18" charset="0"/>
                            </a:rPr>
                            <m:t>2</m:t>
                          </m:r>
                        </m:sub>
                        <m:sup>
                          <m:r>
                            <a:rPr lang="en-GB" b="0" i="1" smtClean="0">
                              <a:latin typeface="Cambria Math" panose="02040503050406030204" pitchFamily="18" charset="0"/>
                            </a:rPr>
                            <m:t>𝑥</m:t>
                          </m:r>
                        </m:sup>
                      </m:sSubSup>
                    </m:oMath>
                  </m:oMathPara>
                </a14:m>
                <a:endParaRPr lang="en-US" dirty="0"/>
              </a:p>
            </p:txBody>
          </p:sp>
        </mc:Choice>
        <mc:Fallback xmlns="">
          <p:sp>
            <p:nvSpPr>
              <p:cNvPr id="20" name="TextBox 19">
                <a:extLst>
                  <a:ext uri="{FF2B5EF4-FFF2-40B4-BE49-F238E27FC236}">
                    <a16:creationId xmlns:a16="http://schemas.microsoft.com/office/drawing/2014/main" id="{159E1D8A-27B8-F4C4-1113-4BDF85853675}"/>
                  </a:ext>
                </a:extLst>
              </p:cNvPr>
              <p:cNvSpPr txBox="1">
                <a:spLocks noRot="1" noChangeAspect="1" noMove="1" noResize="1" noEditPoints="1" noAdjustHandles="1" noChangeArrowheads="1" noChangeShapeType="1" noTextEdit="1"/>
              </p:cNvSpPr>
              <p:nvPr/>
            </p:nvSpPr>
            <p:spPr>
              <a:xfrm>
                <a:off x="6254940" y="2828153"/>
                <a:ext cx="1314719" cy="369332"/>
              </a:xfrm>
              <a:prstGeom prst="rect">
                <a:avLst/>
              </a:prstGeom>
              <a:blipFill>
                <a:blip r:embed="rId4"/>
                <a:stretch>
                  <a:fillRect b="-4918"/>
                </a:stretch>
              </a:blipFill>
            </p:spPr>
            <p:txBody>
              <a:bodyPr/>
              <a:lstStyle/>
              <a:p>
                <a:r>
                  <a:rPr lang="en-GB">
                    <a:noFill/>
                  </a:rPr>
                  <a:t> </a:t>
                </a:r>
              </a:p>
            </p:txBody>
          </p:sp>
        </mc:Fallback>
      </mc:AlternateContent>
      <p:sp>
        <p:nvSpPr>
          <p:cNvPr id="26" name="TextBox 25">
            <a:extLst>
              <a:ext uri="{FF2B5EF4-FFF2-40B4-BE49-F238E27FC236}">
                <a16:creationId xmlns:a16="http://schemas.microsoft.com/office/drawing/2014/main" id="{159E1D8A-27B8-F4C4-1113-4BDF85853675}"/>
              </a:ext>
            </a:extLst>
          </p:cNvPr>
          <p:cNvSpPr txBox="1"/>
          <p:nvPr/>
        </p:nvSpPr>
        <p:spPr>
          <a:xfrm>
            <a:off x="551128" y="1540591"/>
            <a:ext cx="3942393" cy="461665"/>
          </a:xfrm>
          <a:prstGeom prst="rect">
            <a:avLst/>
          </a:prstGeom>
          <a:noFill/>
        </p:spPr>
        <p:txBody>
          <a:bodyPr wrap="square" rtlCol="0">
            <a:spAutoFit/>
          </a:bodyPr>
          <a:lstStyle/>
          <a:p>
            <a:r>
              <a:rPr lang="en-US" sz="2400" b="1" dirty="0"/>
              <a:t>Total Real Value Added </a:t>
            </a:r>
          </a:p>
        </p:txBody>
      </p:sp>
      <p:sp>
        <p:nvSpPr>
          <p:cNvPr id="27" name="Rectangle 26">
            <a:extLst>
              <a:ext uri="{FF2B5EF4-FFF2-40B4-BE49-F238E27FC236}">
                <a16:creationId xmlns:a16="http://schemas.microsoft.com/office/drawing/2014/main" id="{BA992900-DF06-FB63-8B88-1CF444BACEC3}"/>
              </a:ext>
            </a:extLst>
          </p:cNvPr>
          <p:cNvSpPr/>
          <p:nvPr/>
        </p:nvSpPr>
        <p:spPr>
          <a:xfrm>
            <a:off x="5582775" y="2042796"/>
            <a:ext cx="2933610" cy="184823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To Imports</a:t>
            </a:r>
          </a:p>
          <a:p>
            <a:pPr algn="ctr"/>
            <a:endParaRPr lang="en-US" sz="2000" dirty="0"/>
          </a:p>
          <a:p>
            <a:pPr algn="ctr"/>
            <a:endParaRPr lang="en-US" sz="2000"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430D760-53BF-88E7-6577-29F31A7CB6BC}"/>
                  </a:ext>
                </a:extLst>
              </p:cNvPr>
              <p:cNvSpPr txBox="1"/>
              <p:nvPr/>
            </p:nvSpPr>
            <p:spPr>
              <a:xfrm>
                <a:off x="6321753" y="3023476"/>
                <a:ext cx="154266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sz="2000" b="0" i="1" smtClean="0">
                              <a:solidFill>
                                <a:schemeClr val="bg1"/>
                              </a:solidFill>
                              <a:latin typeface="Cambria Math" panose="02040503050406030204" pitchFamily="18" charset="0"/>
                            </a:rPr>
                          </m:ctrlPr>
                        </m:sSubSupPr>
                        <m:e>
                          <m:r>
                            <a:rPr lang="en-GB" sz="2000" b="0" i="1" smtClean="0">
                              <a:solidFill>
                                <a:schemeClr val="bg1"/>
                              </a:solidFill>
                              <a:latin typeface="Cambria Math" panose="02040503050406030204" pitchFamily="18" charset="0"/>
                            </a:rPr>
                            <m:t>𝑝</m:t>
                          </m:r>
                        </m:e>
                        <m:sub>
                          <m:r>
                            <a:rPr lang="en-GB" sz="2000" b="0" i="1" smtClean="0">
                              <a:solidFill>
                                <a:schemeClr val="bg1"/>
                              </a:solidFill>
                              <a:latin typeface="Cambria Math" panose="02040503050406030204" pitchFamily="18" charset="0"/>
                            </a:rPr>
                            <m:t>2</m:t>
                          </m:r>
                        </m:sub>
                        <m:sup>
                          <m:r>
                            <a:rPr lang="en-GB" sz="2000" b="0" i="1" smtClean="0">
                              <a:solidFill>
                                <a:schemeClr val="bg1"/>
                              </a:solidFill>
                              <a:latin typeface="Cambria Math" panose="02040503050406030204" pitchFamily="18" charset="0"/>
                            </a:rPr>
                            <m:t>𝑥</m:t>
                          </m:r>
                        </m:sup>
                      </m:sSubSup>
                      <m:r>
                        <a:rPr lang="en-GB" sz="2000" i="1">
                          <a:solidFill>
                            <a:schemeClr val="bg1"/>
                          </a:solidFill>
                          <a:latin typeface="Cambria Math" panose="02040503050406030204" pitchFamily="18" charset="0"/>
                        </a:rPr>
                        <m:t>↑</m:t>
                      </m:r>
                      <m:r>
                        <a:rPr lang="en-GB" sz="2000" b="0" i="1" smtClean="0">
                          <a:solidFill>
                            <a:schemeClr val="bg1"/>
                          </a:solidFill>
                          <a:latin typeface="Cambria Math" panose="02040503050406030204" pitchFamily="18" charset="0"/>
                        </a:rPr>
                        <m:t> ⇒</m:t>
                      </m:r>
                      <m:sSubSup>
                        <m:sSubSupPr>
                          <m:ctrlPr>
                            <a:rPr lang="en-GB" sz="2000" b="0" i="1" smtClean="0">
                              <a:solidFill>
                                <a:schemeClr val="bg1"/>
                              </a:solidFill>
                              <a:latin typeface="Cambria Math" panose="02040503050406030204" pitchFamily="18" charset="0"/>
                            </a:rPr>
                          </m:ctrlPr>
                        </m:sSubSupPr>
                        <m:e>
                          <m:r>
                            <a:rPr lang="en-GB" sz="2000" b="0" i="1" smtClean="0">
                              <a:solidFill>
                                <a:schemeClr val="bg1"/>
                              </a:solidFill>
                              <a:latin typeface="Cambria Math" panose="02040503050406030204" pitchFamily="18" charset="0"/>
                            </a:rPr>
                            <m:t>𝑣</m:t>
                          </m:r>
                        </m:e>
                        <m:sub>
                          <m:r>
                            <a:rPr lang="en-GB" sz="2000" b="0" i="1" smtClean="0">
                              <a:solidFill>
                                <a:schemeClr val="bg1"/>
                              </a:solidFill>
                              <a:latin typeface="Cambria Math" panose="02040503050406030204" pitchFamily="18" charset="0"/>
                            </a:rPr>
                            <m:t>2</m:t>
                          </m:r>
                        </m:sub>
                        <m:sup>
                          <m:r>
                            <a:rPr lang="en-GB" sz="2000" b="0" i="1" smtClean="0">
                              <a:solidFill>
                                <a:schemeClr val="bg1"/>
                              </a:solidFill>
                              <a:latin typeface="Cambria Math" panose="02040503050406030204" pitchFamily="18" charset="0"/>
                            </a:rPr>
                            <m:t>𝑥</m:t>
                          </m:r>
                        </m:sup>
                      </m:sSubSup>
                      <m:r>
                        <a:rPr lang="en-GB" sz="2000" i="1">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
          <p:sp>
            <p:nvSpPr>
              <p:cNvPr id="29" name="TextBox 28">
                <a:extLst>
                  <a:ext uri="{FF2B5EF4-FFF2-40B4-BE49-F238E27FC236}">
                    <a16:creationId xmlns:a16="http://schemas.microsoft.com/office/drawing/2014/main" id="{5430D760-53BF-88E7-6577-29F31A7CB6BC}"/>
                  </a:ext>
                </a:extLst>
              </p:cNvPr>
              <p:cNvSpPr txBox="1">
                <a:spLocks noRot="1" noChangeAspect="1" noMove="1" noResize="1" noEditPoints="1" noAdjustHandles="1" noChangeArrowheads="1" noChangeShapeType="1" noTextEdit="1"/>
              </p:cNvSpPr>
              <p:nvPr/>
            </p:nvSpPr>
            <p:spPr>
              <a:xfrm>
                <a:off x="6321753" y="3023476"/>
                <a:ext cx="1542666" cy="400110"/>
              </a:xfrm>
              <a:prstGeom prst="rect">
                <a:avLst/>
              </a:prstGeom>
              <a:blipFill>
                <a:blip r:embed="rId5"/>
                <a:stretch>
                  <a:fillRect b="-6061"/>
                </a:stretch>
              </a:blipFill>
            </p:spPr>
            <p:txBody>
              <a:bodyPr/>
              <a:lstStyle/>
              <a:p>
                <a:r>
                  <a:rPr lang="en-GB">
                    <a:noFill/>
                  </a:rPr>
                  <a:t> </a:t>
                </a:r>
              </a:p>
            </p:txBody>
          </p:sp>
        </mc:Fallback>
      </mc:AlternateContent>
      <p:sp>
        <p:nvSpPr>
          <p:cNvPr id="30" name="TextBox 29">
            <a:extLst>
              <a:ext uri="{FF2B5EF4-FFF2-40B4-BE49-F238E27FC236}">
                <a16:creationId xmlns:a16="http://schemas.microsoft.com/office/drawing/2014/main" id="{159E1D8A-27B8-F4C4-1113-4BDF85853675}"/>
              </a:ext>
            </a:extLst>
          </p:cNvPr>
          <p:cNvSpPr txBox="1"/>
          <p:nvPr/>
        </p:nvSpPr>
        <p:spPr>
          <a:xfrm>
            <a:off x="5474350" y="1526011"/>
            <a:ext cx="4190617" cy="461665"/>
          </a:xfrm>
          <a:prstGeom prst="rect">
            <a:avLst/>
          </a:prstGeom>
          <a:noFill/>
        </p:spPr>
        <p:txBody>
          <a:bodyPr wrap="square" rtlCol="0">
            <a:spAutoFit/>
          </a:bodyPr>
          <a:lstStyle/>
          <a:p>
            <a:r>
              <a:rPr lang="en-US" sz="2400" b="1" dirty="0"/>
              <a:t>Total Real Value Added </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430D760-53BF-88E7-6577-29F31A7CB6BC}"/>
                  </a:ext>
                </a:extLst>
              </p:cNvPr>
              <p:cNvSpPr txBox="1"/>
              <p:nvPr/>
            </p:nvSpPr>
            <p:spPr>
              <a:xfrm>
                <a:off x="1202272" y="2740294"/>
                <a:ext cx="1596783" cy="4156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sz="2000" b="0" i="1" smtClean="0">
                              <a:solidFill>
                                <a:schemeClr val="bg1"/>
                              </a:solidFill>
                              <a:latin typeface="Cambria Math" panose="02040503050406030204" pitchFamily="18" charset="0"/>
                            </a:rPr>
                          </m:ctrlPr>
                        </m:sSubSupPr>
                        <m:e>
                          <m:r>
                            <a:rPr lang="en-GB" sz="2000" b="0" i="1" smtClean="0">
                              <a:solidFill>
                                <a:schemeClr val="bg1"/>
                              </a:solidFill>
                              <a:latin typeface="Cambria Math" panose="02040503050406030204" pitchFamily="18" charset="0"/>
                            </a:rPr>
                            <m:t>𝑣</m:t>
                          </m:r>
                        </m:e>
                        <m:sub>
                          <m:r>
                            <a:rPr lang="en-GB" sz="2000" b="0" i="1" smtClean="0">
                              <a:solidFill>
                                <a:schemeClr val="bg1"/>
                              </a:solidFill>
                              <a:latin typeface="Cambria Math" panose="02040503050406030204" pitchFamily="18" charset="0"/>
                            </a:rPr>
                            <m:t> _1 </m:t>
                          </m:r>
                        </m:sub>
                        <m:sup>
                          <m:r>
                            <a:rPr lang="en-GB" sz="2000" b="0" i="1" smtClean="0">
                              <a:solidFill>
                                <a:schemeClr val="bg1"/>
                              </a:solidFill>
                              <a:latin typeface="Cambria Math" panose="02040503050406030204" pitchFamily="18" charset="0"/>
                            </a:rPr>
                            <m:t>𝑥</m:t>
                          </m:r>
                        </m:sup>
                      </m:sSubSup>
                      <m:r>
                        <a:rPr lang="en-GB" sz="2000" b="0" i="1" smtClean="0">
                          <a:solidFill>
                            <a:schemeClr val="bg1"/>
                          </a:solidFill>
                          <a:latin typeface="Cambria Math" panose="02040503050406030204" pitchFamily="18" charset="0"/>
                        </a:rPr>
                        <m:t>=</m:t>
                      </m:r>
                      <m:sSup>
                        <m:sSupPr>
                          <m:ctrlPr>
                            <a:rPr lang="en-GB" sz="2000" b="0" i="1" smtClean="0">
                              <a:solidFill>
                                <a:schemeClr val="bg1"/>
                              </a:solidFill>
                              <a:latin typeface="Cambria Math" panose="02040503050406030204" pitchFamily="18" charset="0"/>
                            </a:rPr>
                          </m:ctrlPr>
                        </m:sSupPr>
                        <m:e>
                          <m:sSup>
                            <m:sSupPr>
                              <m:ctrlPr>
                                <a:rPr lang="en-GB" sz="2000" b="0" i="1" smtClean="0">
                                  <a:solidFill>
                                    <a:schemeClr val="bg1"/>
                                  </a:solidFill>
                                  <a:latin typeface="Cambria Math" panose="02040503050406030204" pitchFamily="18" charset="0"/>
                                </a:rPr>
                              </m:ctrlPr>
                            </m:sSupPr>
                            <m:e>
                              <m:r>
                                <a:rPr lang="en-GB" sz="2000" b="0" i="1" smtClean="0">
                                  <a:solidFill>
                                    <a:schemeClr val="bg1"/>
                                  </a:solidFill>
                                  <a:latin typeface="Cambria Math" panose="02040503050406030204" pitchFamily="18" charset="0"/>
                                </a:rPr>
                                <m:t>𝑞</m:t>
                              </m:r>
                            </m:e>
                            <m:sup>
                              <m:r>
                                <a:rPr lang="en-GB" sz="2000" b="0" i="1" smtClean="0">
                                  <a:solidFill>
                                    <a:schemeClr val="bg1"/>
                                  </a:solidFill>
                                  <a:latin typeface="Cambria Math" panose="02040503050406030204" pitchFamily="18" charset="0"/>
                                </a:rPr>
                                <m:t>𝑥</m:t>
                              </m:r>
                            </m:sup>
                          </m:sSup>
                        </m:e>
                        <m:sup>
                          <m:r>
                            <a:rPr lang="en-GB" sz="2000" b="0" i="1" smtClean="0">
                              <a:solidFill>
                                <a:schemeClr val="bg1"/>
                              </a:solidFill>
                              <a:latin typeface="Cambria Math" panose="02040503050406030204" pitchFamily="18" charset="0"/>
                            </a:rPr>
                            <m:t> </m:t>
                          </m:r>
                        </m:sup>
                      </m:sSup>
                      <m:sSubSup>
                        <m:sSubSupPr>
                          <m:ctrlPr>
                            <a:rPr lang="en-GB" sz="2000" b="0" i="1" smtClean="0">
                              <a:solidFill>
                                <a:schemeClr val="bg1"/>
                              </a:solidFill>
                              <a:latin typeface="Cambria Math" panose="02040503050406030204" pitchFamily="18" charset="0"/>
                            </a:rPr>
                          </m:ctrlPr>
                        </m:sSubSupPr>
                        <m:e>
                          <m:r>
                            <a:rPr lang="en-GB" sz="2000" b="0" i="1" smtClean="0">
                              <a:solidFill>
                                <a:schemeClr val="bg1"/>
                              </a:solidFill>
                              <a:latin typeface="Cambria Math" panose="02040503050406030204" pitchFamily="18" charset="0"/>
                            </a:rPr>
                            <m:t>𝑝</m:t>
                          </m:r>
                        </m:e>
                        <m:sub>
                          <m:r>
                            <a:rPr lang="en-GB" sz="2000" b="0" i="1" smtClean="0">
                              <a:solidFill>
                                <a:schemeClr val="bg1"/>
                              </a:solidFill>
                              <a:latin typeface="Cambria Math" panose="02040503050406030204" pitchFamily="18" charset="0"/>
                            </a:rPr>
                            <m:t>1</m:t>
                          </m:r>
                        </m:sub>
                        <m:sup>
                          <m:r>
                            <a:rPr lang="en-GB" sz="2000" b="0" i="1" smtClean="0">
                              <a:solidFill>
                                <a:schemeClr val="bg1"/>
                              </a:solidFill>
                              <a:latin typeface="Cambria Math" panose="02040503050406030204" pitchFamily="18" charset="0"/>
                            </a:rPr>
                            <m:t>𝑥</m:t>
                          </m:r>
                        </m:sup>
                      </m:sSubSup>
                    </m:oMath>
                  </m:oMathPara>
                </a14:m>
                <a:endParaRPr lang="en-US" sz="2000" dirty="0">
                  <a:solidFill>
                    <a:schemeClr val="bg1"/>
                  </a:solidFill>
                </a:endParaRPr>
              </a:p>
            </p:txBody>
          </p:sp>
        </mc:Choice>
        <mc:Fallback xmlns="">
          <p:sp>
            <p:nvSpPr>
              <p:cNvPr id="31" name="TextBox 30">
                <a:extLst>
                  <a:ext uri="{FF2B5EF4-FFF2-40B4-BE49-F238E27FC236}">
                    <a16:creationId xmlns:a16="http://schemas.microsoft.com/office/drawing/2014/main" id="{5430D760-53BF-88E7-6577-29F31A7CB6BC}"/>
                  </a:ext>
                </a:extLst>
              </p:cNvPr>
              <p:cNvSpPr txBox="1">
                <a:spLocks noRot="1" noChangeAspect="1" noMove="1" noResize="1" noEditPoints="1" noAdjustHandles="1" noChangeArrowheads="1" noChangeShapeType="1" noTextEdit="1"/>
              </p:cNvSpPr>
              <p:nvPr/>
            </p:nvSpPr>
            <p:spPr>
              <a:xfrm>
                <a:off x="1202272" y="2740294"/>
                <a:ext cx="1596783" cy="415627"/>
              </a:xfrm>
              <a:prstGeom prst="rect">
                <a:avLst/>
              </a:prstGeom>
              <a:blipFill>
                <a:blip r:embed="rId6"/>
                <a:stretch>
                  <a:fillRect b="-44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430D760-53BF-88E7-6577-29F31A7CB6BC}"/>
                  </a:ext>
                </a:extLst>
              </p:cNvPr>
              <p:cNvSpPr txBox="1"/>
              <p:nvPr/>
            </p:nvSpPr>
            <p:spPr>
              <a:xfrm>
                <a:off x="6320502" y="5727142"/>
                <a:ext cx="152227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sz="2000" b="0" i="1" smtClean="0">
                              <a:solidFill>
                                <a:schemeClr val="bg1"/>
                              </a:solidFill>
                              <a:latin typeface="Cambria Math" panose="02040503050406030204" pitchFamily="18" charset="0"/>
                            </a:rPr>
                          </m:ctrlPr>
                        </m:sSubSupPr>
                        <m:e>
                          <m:r>
                            <a:rPr lang="en-GB" sz="2000" b="0" i="1" smtClean="0">
                              <a:solidFill>
                                <a:schemeClr val="bg1"/>
                              </a:solidFill>
                              <a:latin typeface="Cambria Math" panose="02040503050406030204" pitchFamily="18" charset="0"/>
                            </a:rPr>
                            <m:t>𝑝</m:t>
                          </m:r>
                        </m:e>
                        <m:sub>
                          <m:r>
                            <a:rPr lang="en-GB" sz="2000" b="0" i="1" smtClean="0">
                              <a:solidFill>
                                <a:schemeClr val="bg1"/>
                              </a:solidFill>
                              <a:latin typeface="Cambria Math" panose="02040503050406030204" pitchFamily="18" charset="0"/>
                            </a:rPr>
                            <m:t>2</m:t>
                          </m:r>
                        </m:sub>
                        <m:sup>
                          <m:r>
                            <a:rPr lang="en-GB" sz="2000" b="0" i="1" smtClean="0">
                              <a:solidFill>
                                <a:schemeClr val="bg1"/>
                              </a:solidFill>
                              <a:latin typeface="Cambria Math" panose="02040503050406030204" pitchFamily="18" charset="0"/>
                            </a:rPr>
                            <m:t>𝑥</m:t>
                          </m:r>
                        </m:sup>
                      </m:sSubSup>
                      <m:r>
                        <a:rPr lang="en-GB" sz="2000" i="1">
                          <a:solidFill>
                            <a:schemeClr val="bg1"/>
                          </a:solidFill>
                          <a:latin typeface="Cambria Math" panose="02040503050406030204" pitchFamily="18" charset="0"/>
                        </a:rPr>
                        <m:t>↑</m:t>
                      </m:r>
                      <m:r>
                        <a:rPr lang="en-GB" sz="2000" b="0" i="1" smtClean="0">
                          <a:solidFill>
                            <a:schemeClr val="bg1"/>
                          </a:solidFill>
                          <a:latin typeface="Cambria Math" panose="02040503050406030204" pitchFamily="18" charset="0"/>
                        </a:rPr>
                        <m:t> ⇒</m:t>
                      </m:r>
                      <m:sSubSup>
                        <m:sSubSupPr>
                          <m:ctrlPr>
                            <a:rPr lang="en-GB" sz="2000" b="0" i="1" smtClean="0">
                              <a:solidFill>
                                <a:schemeClr val="bg1"/>
                              </a:solidFill>
                              <a:latin typeface="Cambria Math" panose="02040503050406030204" pitchFamily="18" charset="0"/>
                            </a:rPr>
                          </m:ctrlPr>
                        </m:sSubSupPr>
                        <m:e>
                          <m:r>
                            <a:rPr lang="en-GB" sz="2000" b="0" i="1" smtClean="0">
                              <a:solidFill>
                                <a:schemeClr val="bg1"/>
                              </a:solidFill>
                              <a:latin typeface="Cambria Math" panose="02040503050406030204" pitchFamily="18" charset="0"/>
                            </a:rPr>
                            <m:t>𝑣</m:t>
                          </m:r>
                        </m:e>
                        <m:sub>
                          <m:r>
                            <a:rPr lang="en-GB" sz="2000" b="0" i="1" smtClean="0">
                              <a:solidFill>
                                <a:schemeClr val="bg1"/>
                              </a:solidFill>
                              <a:latin typeface="Cambria Math" panose="02040503050406030204" pitchFamily="18" charset="0"/>
                            </a:rPr>
                            <m:t>2</m:t>
                          </m:r>
                        </m:sub>
                        <m:sup>
                          <m:r>
                            <a:rPr lang="en-GB" sz="2000" b="0" i="1" smtClean="0">
                              <a:solidFill>
                                <a:schemeClr val="bg1"/>
                              </a:solidFill>
                              <a:latin typeface="Cambria Math" panose="02040503050406030204" pitchFamily="18" charset="0"/>
                            </a:rPr>
                            <m:t>𝑠</m:t>
                          </m:r>
                        </m:sup>
                      </m:sSubSup>
                      <m:r>
                        <a:rPr lang="en-GB" sz="2000" b="0"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
          <p:sp>
            <p:nvSpPr>
              <p:cNvPr id="33" name="TextBox 32">
                <a:extLst>
                  <a:ext uri="{FF2B5EF4-FFF2-40B4-BE49-F238E27FC236}">
                    <a16:creationId xmlns:a16="http://schemas.microsoft.com/office/drawing/2014/main" id="{5430D760-53BF-88E7-6577-29F31A7CB6BC}"/>
                  </a:ext>
                </a:extLst>
              </p:cNvPr>
              <p:cNvSpPr txBox="1">
                <a:spLocks noRot="1" noChangeAspect="1" noMove="1" noResize="1" noEditPoints="1" noAdjustHandles="1" noChangeArrowheads="1" noChangeShapeType="1" noTextEdit="1"/>
              </p:cNvSpPr>
              <p:nvPr/>
            </p:nvSpPr>
            <p:spPr>
              <a:xfrm>
                <a:off x="6320502" y="5727142"/>
                <a:ext cx="1522275" cy="400110"/>
              </a:xfrm>
              <a:prstGeom prst="rect">
                <a:avLst/>
              </a:prstGeom>
              <a:blipFill>
                <a:blip r:embed="rId7"/>
                <a:stretch>
                  <a:fillRect b="-757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B0B34E4B-25F1-4D72-B319-B9B5A0ABC919}" type="slidenum">
              <a:rPr lang="en-GB" smtClean="0"/>
              <a:t>6</a:t>
            </a:fld>
            <a:endParaRPr lang="en-GB" dirty="0"/>
          </a:p>
        </p:txBody>
      </p:sp>
    </p:spTree>
    <p:extLst>
      <p:ext uri="{BB962C8B-B14F-4D97-AF65-F5344CB8AC3E}">
        <p14:creationId xmlns:p14="http://schemas.microsoft.com/office/powerpoint/2010/main" val="1898701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466157" y="1258502"/>
                <a:ext cx="11268643" cy="4877146"/>
              </a:xfrm>
            </p:spPr>
            <p:txBody>
              <a:bodyPr/>
              <a:lstStyle/>
              <a:p>
                <a:pPr>
                  <a:spcAft>
                    <a:spcPts val="900"/>
                  </a:spcAft>
                </a:pPr>
                <a:r>
                  <a:rPr lang="en-US" b="1" dirty="0"/>
                  <a:t>Baseline New Keynesian model: </a:t>
                </a:r>
                <a:r>
                  <a:rPr lang="en-US" dirty="0"/>
                  <a:t>Labour is the only input in the baseline NK model and the labour market is ‘frictionless.’ The split of the surplus depends on adjustment frictions, but in the long run the share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𝑠</m:t>
                        </m:r>
                      </m:sup>
                    </m:sSup>
                  </m:oMath>
                </a14:m>
                <a:r>
                  <a:rPr lang="en-US" dirty="0"/>
                  <a:t> accruing to workers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𝑣</m:t>
                        </m:r>
                      </m:e>
                      <m:sup>
                        <m:r>
                          <a:rPr lang="en-GB" b="0" i="1" smtClean="0">
                            <a:latin typeface="Cambria Math" panose="02040503050406030204" pitchFamily="18" charset="0"/>
                          </a:rPr>
                          <m:t>𝑖</m:t>
                        </m:r>
                      </m:sup>
                    </m:sSup>
                  </m:oMath>
                </a14:m>
                <a:r>
                  <a:rPr lang="en-US" dirty="0"/>
                  <a:t> and firms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𝑓</m:t>
                        </m:r>
                      </m:sup>
                    </m:sSup>
                  </m:oMath>
                </a14:m>
                <a:r>
                  <a:rPr lang="en-US" dirty="0"/>
                  <a:t> is stable. In equilibrium, marginal cost of work equal the marginal benefit for workers and firms (</a:t>
                </a:r>
                <a:r>
                  <a:rPr lang="en-US" i="1" dirty="0">
                    <a:latin typeface="Cambria" panose="02040503050406030204" pitchFamily="18" charset="0"/>
                    <a:ea typeface="Cambria" panose="02040503050406030204" pitchFamily="18" charset="0"/>
                  </a:rPr>
                  <a:t>w</a:t>
                </a:r>
                <a:r>
                  <a:rPr lang="en-US" dirty="0"/>
                  <a:t> wage, </a:t>
                </a:r>
                <a:r>
                  <a:rPr lang="en-US" i="1" dirty="0">
                    <a:latin typeface="Cambria" panose="02040503050406030204" pitchFamily="18" charset="0"/>
                    <a:ea typeface="Cambria" panose="02040503050406030204" pitchFamily="18" charset="0"/>
                  </a:rPr>
                  <a:t>Z</a:t>
                </a:r>
                <a:r>
                  <a:rPr lang="en-US" dirty="0"/>
                  <a:t> productivity) …</a:t>
                </a:r>
              </a:p>
              <a:p>
                <a:pPr marL="288000" lvl="1" indent="0" algn="ctr">
                  <a:buNone/>
                </a:pPr>
                <a14:m>
                  <m:oMath xmlns:m="http://schemas.openxmlformats.org/officeDocument/2006/math">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b="0" i="1" smtClean="0">
                                <a:latin typeface="Cambria Math" panose="02040503050406030204" pitchFamily="18" charset="0"/>
                              </a:rPr>
                              <m:t>𝑤</m:t>
                            </m:r>
                          </m:e>
                          <m:sub>
                            <m:r>
                              <a:rPr lang="en-GB" i="1">
                                <a:latin typeface="Cambria Math" panose="02040503050406030204" pitchFamily="18" charset="0"/>
                              </a:rPr>
                              <m:t>𝑡</m:t>
                            </m:r>
                          </m:sub>
                        </m:sSub>
                      </m:num>
                      <m:den>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𝑡</m:t>
                            </m:r>
                          </m:sub>
                        </m:sSub>
                      </m:den>
                    </m:f>
                    <m:r>
                      <a:rPr lang="en-GB" i="1">
                        <a:latin typeface="Cambria Math" panose="02040503050406030204" pitchFamily="18" charset="0"/>
                      </a:rPr>
                      <m:t>=</m:t>
                    </m:r>
                    <m:r>
                      <a:rPr lang="en-GB" i="1">
                        <a:latin typeface="Cambria Math" panose="02040503050406030204" pitchFamily="18" charset="0"/>
                      </a:rPr>
                      <m:t>𝑀𝑅</m:t>
                    </m:r>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𝑡</m:t>
                        </m:r>
                      </m:sub>
                    </m:sSub>
                    <m:r>
                      <a:rPr lang="en-GB" b="0" i="0">
                        <a:latin typeface="Cambria Math" panose="02040503050406030204" pitchFamily="18" charset="0"/>
                      </a:rPr>
                      <m:t> </m:t>
                    </m:r>
                    <m:r>
                      <m:rPr>
                        <m:sty m:val="p"/>
                      </m:rPr>
                      <a:rPr lang="en-GB" b="0" i="0" smtClean="0">
                        <a:latin typeface="Cambria Math" panose="02040503050406030204" pitchFamily="18" charset="0"/>
                      </a:rPr>
                      <m:t>and</m:t>
                    </m:r>
                  </m:oMath>
                </a14:m>
                <a:r>
                  <a:rPr lang="en-US" dirty="0"/>
                  <a:t> </a:t>
                </a:r>
                <a14:m>
                  <m:oMath xmlns:m="http://schemas.openxmlformats.org/officeDocument/2006/math">
                    <m:r>
                      <a:rPr lang="en-GB" i="1">
                        <a:latin typeface="Cambria Math" panose="02040503050406030204" pitchFamily="18" charset="0"/>
                      </a:rPr>
                      <m:t>𝑀</m:t>
                    </m:r>
                    <m:sSub>
                      <m:sSubPr>
                        <m:ctrlPr>
                          <a:rPr lang="en-GB" i="1">
                            <a:latin typeface="Cambria Math" panose="02040503050406030204" pitchFamily="18" charset="0"/>
                          </a:rPr>
                        </m:ctrlPr>
                      </m:sSubPr>
                      <m:e>
                        <m:r>
                          <a:rPr lang="en-GB" i="1">
                            <a:latin typeface="Cambria Math" panose="02040503050406030204" pitchFamily="18" charset="0"/>
                          </a:rPr>
                          <m:t>𝐶</m:t>
                        </m:r>
                      </m:e>
                      <m:sub>
                        <m:r>
                          <a:rPr lang="en-GB" i="1">
                            <a:latin typeface="Cambria Math" panose="02040503050406030204" pitchFamily="18" charset="0"/>
                          </a:rPr>
                          <m:t>𝑡</m:t>
                        </m:r>
                      </m:sub>
                    </m:sSub>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b="0" i="1" smtClean="0">
                                <a:latin typeface="Cambria Math" panose="02040503050406030204" pitchFamily="18" charset="0"/>
                              </a:rPr>
                              <m:t>𝑤</m:t>
                            </m:r>
                          </m:e>
                          <m:sub>
                            <m:r>
                              <a:rPr lang="en-GB" i="1">
                                <a:latin typeface="Cambria Math" panose="02040503050406030204" pitchFamily="18" charset="0"/>
                              </a:rPr>
                              <m:t>𝑡</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𝑡</m:t>
                            </m:r>
                          </m:sub>
                        </m:sSub>
                      </m:num>
                      <m:den>
                        <m:sSub>
                          <m:sSubPr>
                            <m:ctrlPr>
                              <a:rPr lang="en-GB" i="1">
                                <a:latin typeface="Cambria Math" panose="02040503050406030204" pitchFamily="18" charset="0"/>
                              </a:rPr>
                            </m:ctrlPr>
                          </m:sSubPr>
                          <m:e>
                            <m:r>
                              <a:rPr lang="en-GB" i="1">
                                <a:latin typeface="Cambria Math" panose="02040503050406030204" pitchFamily="18" charset="0"/>
                              </a:rPr>
                              <m:t>𝑍</m:t>
                            </m:r>
                          </m:e>
                          <m:sub>
                            <m:r>
                              <a:rPr lang="en-GB" i="1">
                                <a:latin typeface="Cambria Math" panose="02040503050406030204" pitchFamily="18" charset="0"/>
                              </a:rPr>
                              <m:t>𝑡</m:t>
                            </m:r>
                          </m:sub>
                        </m:sSub>
                      </m:den>
                    </m:f>
                  </m:oMath>
                </a14:m>
                <a:endParaRPr lang="en-US" dirty="0"/>
              </a:p>
              <a:p>
                <a:pPr>
                  <a:spcBef>
                    <a:spcPts val="1200"/>
                  </a:spcBef>
                  <a:spcAft>
                    <a:spcPts val="0"/>
                  </a:spcAft>
                </a:pPr>
                <a:r>
                  <a:rPr lang="en-US" b="1" dirty="0"/>
                  <a:t>Introducing labour market frictions: </a:t>
                </a:r>
                <a:r>
                  <a:rPr lang="en-GB" dirty="0"/>
                  <a:t>Labour market frictions imply workers and firms need to be ‘matched’, giving rise to a surplus value from a job match split via a negotiated wage:</a:t>
                </a:r>
              </a:p>
              <a:p>
                <a:pPr marL="0" indent="0">
                  <a:buNone/>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𝑠</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𝑓</m:t>
                          </m:r>
                        </m:sup>
                      </m:sSup>
                      <m:r>
                        <a:rPr lang="en-GB" i="1">
                          <a:latin typeface="Cambria Math" panose="02040503050406030204" pitchFamily="18" charset="0"/>
                        </a:rPr>
                        <m:t>(−</m:t>
                      </m:r>
                      <m:r>
                        <a:rPr lang="en-GB" i="1">
                          <a:latin typeface="Cambria Math" panose="02040503050406030204" pitchFamily="18" charset="0"/>
                        </a:rPr>
                        <m:t>𝑤</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b="0" i="1" smtClean="0">
                              <a:latin typeface="Cambria Math" panose="02040503050406030204" pitchFamily="18" charset="0"/>
                            </a:rPr>
                            <m:t>𝑖</m:t>
                          </m:r>
                        </m:sup>
                      </m:sSup>
                      <m:r>
                        <a:rPr lang="en-GB" i="1">
                          <a:latin typeface="Cambria Math" panose="02040503050406030204" pitchFamily="18" charset="0"/>
                        </a:rPr>
                        <m:t>(</m:t>
                      </m:r>
                      <m:r>
                        <a:rPr lang="en-GB" i="1">
                          <a:latin typeface="Cambria Math" panose="02040503050406030204" pitchFamily="18" charset="0"/>
                        </a:rPr>
                        <m:t>𝑤</m:t>
                      </m:r>
                      <m:r>
                        <a:rPr lang="en-GB" i="1">
                          <a:latin typeface="Cambria Math" panose="02040503050406030204" pitchFamily="18" charset="0"/>
                        </a:rPr>
                        <m:t>)</m:t>
                      </m:r>
                    </m:oMath>
                  </m:oMathPara>
                </a14:m>
                <a:endParaRPr lang="en-GB" i="1" dirty="0"/>
              </a:p>
              <a:p>
                <a:pPr>
                  <a:spcBef>
                    <a:spcPts val="600"/>
                  </a:spcBef>
                </a:pPr>
                <a:r>
                  <a:rPr lang="en-GB" dirty="0"/>
                  <a:t>When the real income of the economy declines, for example through a ToT shock,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𝑠</m:t>
                        </m:r>
                      </m:sup>
                    </m:sSup>
                    <m:r>
                      <a:rPr lang="en-GB" i="1">
                        <a:latin typeface="Cambria Math" panose="02040503050406030204" pitchFamily="18" charset="0"/>
                      </a:rPr>
                      <m:t>↓</m:t>
                    </m:r>
                  </m:oMath>
                </a14:m>
                <a:r>
                  <a:rPr lang="en-GB" dirty="0"/>
                  <a:t>. Under standard Nash bargaining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i="1">
                            <a:latin typeface="Cambria Math" panose="02040503050406030204" pitchFamily="18" charset="0"/>
                          </a:rPr>
                          <m:t>𝑓</m:t>
                        </m:r>
                      </m:sup>
                    </m:sSup>
                  </m:oMath>
                </a14:m>
                <a:r>
                  <a:rPr lang="en-GB" dirty="0"/>
                  <a:t> and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𝑣</m:t>
                        </m:r>
                      </m:e>
                      <m:sup>
                        <m:r>
                          <a:rPr lang="en-GB" b="0" i="1" smtClean="0">
                            <a:latin typeface="Cambria Math" panose="02040503050406030204" pitchFamily="18" charset="0"/>
                          </a:rPr>
                          <m:t>𝑖</m:t>
                        </m:r>
                      </m:sup>
                    </m:sSup>
                  </m:oMath>
                </a14:m>
                <a:r>
                  <a:rPr lang="en-GB" dirty="0"/>
                  <a:t> decline </a:t>
                </a:r>
                <a:r>
                  <a:rPr lang="en-GB" i="1" u="sng" dirty="0"/>
                  <a:t>equally</a:t>
                </a:r>
                <a:r>
                  <a:rPr lang="en-GB" dirty="0"/>
                  <a:t>. </a:t>
                </a:r>
                <a:endParaRPr lang="en-US" b="1" dirty="0"/>
              </a:p>
              <a:p>
                <a:endParaRPr lang="en-US" dirty="0"/>
              </a:p>
              <a:p>
                <a:endParaRPr lang="en-US" dirty="0"/>
              </a:p>
              <a:p>
                <a:pPr marL="0" indent="0">
                  <a:buNone/>
                </a:pP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466157" y="1258502"/>
                <a:ext cx="11268643" cy="4877146"/>
              </a:xfrm>
              <a:blipFill>
                <a:blip r:embed="rId2"/>
                <a:stretch>
                  <a:fillRect l="-1514" t="-1748" r="-1568" b="-7366"/>
                </a:stretch>
              </a:blipFill>
            </p:spPr>
            <p:txBody>
              <a:bodyPr/>
              <a:lstStyle/>
              <a:p>
                <a:r>
                  <a:rPr lang="en-GB">
                    <a:noFill/>
                  </a:rPr>
                  <a:t> </a:t>
                </a:r>
              </a:p>
            </p:txBody>
          </p:sp>
        </mc:Fallback>
      </mc:AlternateContent>
      <p:sp>
        <p:nvSpPr>
          <p:cNvPr id="4" name="Title 3"/>
          <p:cNvSpPr>
            <a:spLocks noGrp="1"/>
          </p:cNvSpPr>
          <p:nvPr>
            <p:ph type="title"/>
          </p:nvPr>
        </p:nvSpPr>
        <p:spPr>
          <a:xfrm>
            <a:off x="461678" y="303386"/>
            <a:ext cx="11277600" cy="912814"/>
          </a:xfrm>
        </p:spPr>
        <p:txBody>
          <a:bodyPr/>
          <a:lstStyle/>
          <a:p>
            <a:r>
              <a:rPr lang="en-GB" dirty="0"/>
              <a:t>Splitting the remaining surplus after a negative ToT shock</a:t>
            </a:r>
          </a:p>
        </p:txBody>
      </p:sp>
      <p:sp>
        <p:nvSpPr>
          <p:cNvPr id="5" name="Slide Number Placeholder 4"/>
          <p:cNvSpPr>
            <a:spLocks noGrp="1"/>
          </p:cNvSpPr>
          <p:nvPr>
            <p:ph type="sldNum" sz="quarter" idx="12"/>
          </p:nvPr>
        </p:nvSpPr>
        <p:spPr/>
        <p:txBody>
          <a:bodyPr/>
          <a:lstStyle/>
          <a:p>
            <a:fld id="{B0B34E4B-25F1-4D72-B319-B9B5A0ABC919}" type="slidenum">
              <a:rPr lang="en-GB" smtClean="0"/>
              <a:t>7</a:t>
            </a:fld>
            <a:endParaRPr lang="en-GB" dirty="0"/>
          </a:p>
        </p:txBody>
      </p:sp>
    </p:spTree>
    <p:extLst>
      <p:ext uri="{BB962C8B-B14F-4D97-AF65-F5344CB8AC3E}">
        <p14:creationId xmlns:p14="http://schemas.microsoft.com/office/powerpoint/2010/main" val="63739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94206" y="5464060"/>
            <a:ext cx="11268643" cy="936914"/>
          </a:xfrm>
        </p:spPr>
        <p:txBody>
          <a:bodyPr/>
          <a:lstStyle/>
          <a:p>
            <a:r>
              <a:rPr lang="en-GB" dirty="0"/>
              <a:t>The profit and labour share in value added have remained relatively stable. This could imply symmetric ‘push and shove’ between labour and capital.</a:t>
            </a:r>
          </a:p>
        </p:txBody>
      </p:sp>
      <p:sp>
        <p:nvSpPr>
          <p:cNvPr id="4" name="Title 3"/>
          <p:cNvSpPr>
            <a:spLocks noGrp="1"/>
          </p:cNvSpPr>
          <p:nvPr>
            <p:ph type="title"/>
          </p:nvPr>
        </p:nvSpPr>
        <p:spPr>
          <a:xfrm>
            <a:off x="457200" y="284082"/>
            <a:ext cx="11277600" cy="912814"/>
          </a:xfrm>
        </p:spPr>
        <p:txBody>
          <a:bodyPr/>
          <a:lstStyle/>
          <a:p>
            <a:r>
              <a:rPr lang="en-GB" dirty="0"/>
              <a:t>Profit and labour shares in the UK</a:t>
            </a:r>
          </a:p>
        </p:txBody>
      </p:sp>
      <p:sp>
        <p:nvSpPr>
          <p:cNvPr id="7" name="TextBox 6"/>
          <p:cNvSpPr txBox="1"/>
          <p:nvPr/>
        </p:nvSpPr>
        <p:spPr>
          <a:xfrm>
            <a:off x="6117578" y="4872648"/>
            <a:ext cx="936475" cy="246221"/>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Source: ONS</a:t>
            </a:r>
          </a:p>
        </p:txBody>
      </p:sp>
      <p:sp>
        <p:nvSpPr>
          <p:cNvPr id="8" name="TextBox 7"/>
          <p:cNvSpPr txBox="1"/>
          <p:nvPr/>
        </p:nvSpPr>
        <p:spPr>
          <a:xfrm>
            <a:off x="585194" y="4872647"/>
            <a:ext cx="4908716" cy="400110"/>
          </a:xfrm>
          <a:prstGeom prst="rect">
            <a:avLst/>
          </a:prstGeom>
          <a:noFill/>
        </p:spPr>
        <p:txBody>
          <a:bodyPr wrap="none" rtlCol="0">
            <a:spAutoFit/>
          </a:bodyPr>
          <a:lstStyle/>
          <a:p>
            <a:r>
              <a:rPr lang="en-GB" sz="1000" i="1" dirty="0">
                <a:latin typeface="Arial" panose="020B0604020202020204" pitchFamily="34" charset="0"/>
                <a:cs typeface="Arial" panose="020B0604020202020204" pitchFamily="34" charset="0"/>
              </a:rPr>
              <a:t>Note: Rates of return of UK non continental shelf, private non-financial corporations</a:t>
            </a:r>
          </a:p>
          <a:p>
            <a:r>
              <a:rPr lang="en-GB" sz="1000" i="1" dirty="0">
                <a:latin typeface="Arial" panose="020B0604020202020204" pitchFamily="34" charset="0"/>
                <a:cs typeface="Arial" panose="020B0604020202020204" pitchFamily="34" charset="0"/>
              </a:rPr>
              <a:t>Source: ONS</a:t>
            </a:r>
          </a:p>
        </p:txBody>
      </p:sp>
      <p:sp>
        <p:nvSpPr>
          <p:cNvPr id="10" name="Slide Number Placeholder 9"/>
          <p:cNvSpPr>
            <a:spLocks noGrp="1"/>
          </p:cNvSpPr>
          <p:nvPr>
            <p:ph type="sldNum" sz="quarter" idx="12"/>
          </p:nvPr>
        </p:nvSpPr>
        <p:spPr/>
        <p:txBody>
          <a:bodyPr/>
          <a:lstStyle/>
          <a:p>
            <a:fld id="{B0B34E4B-25F1-4D72-B319-B9B5A0ABC919}" type="slidenum">
              <a:rPr lang="en-GB" smtClean="0"/>
              <a:t>8</a:t>
            </a:fld>
            <a:endParaRPr lang="en-GB" dirty="0"/>
          </a:p>
        </p:txBody>
      </p:sp>
      <p:graphicFrame>
        <p:nvGraphicFramePr>
          <p:cNvPr id="18" name="Chart 17"/>
          <p:cNvGraphicFramePr>
            <a:graphicFrameLocks/>
          </p:cNvGraphicFramePr>
          <p:nvPr>
            <p:extLst>
              <p:ext uri="{D42A27DB-BD31-4B8C-83A1-F6EECF244321}">
                <p14:modId xmlns:p14="http://schemas.microsoft.com/office/powerpoint/2010/main" val="1534097823"/>
              </p:ext>
            </p:extLst>
          </p:nvPr>
        </p:nvGraphicFramePr>
        <p:xfrm>
          <a:off x="6228528" y="1440567"/>
          <a:ext cx="5196854" cy="32905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a:graphicFrameLocks/>
          </p:cNvGraphicFramePr>
          <p:nvPr>
            <p:extLst>
              <p:ext uri="{D42A27DB-BD31-4B8C-83A1-F6EECF244321}">
                <p14:modId xmlns:p14="http://schemas.microsoft.com/office/powerpoint/2010/main" val="3729420397"/>
              </p:ext>
            </p:extLst>
          </p:nvPr>
        </p:nvGraphicFramePr>
        <p:xfrm>
          <a:off x="758022" y="1490764"/>
          <a:ext cx="4894631" cy="3223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8023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sz="quarter" idx="13"/>
              </p:nvPr>
            </p:nvSpPr>
            <p:spPr>
              <a:xfrm>
                <a:off x="476957" y="1719210"/>
                <a:ext cx="11268643" cy="4860521"/>
              </a:xfrm>
            </p:spPr>
            <p:txBody>
              <a:bodyPr/>
              <a:lstStyle/>
              <a:p>
                <a:r>
                  <a:rPr lang="en-GB" dirty="0"/>
                  <a:t>If both parties – whether these are workers and firms or intermediate and final goods producers – refuse to accept that their respective equilibrium surpluses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𝑡</m:t>
                        </m:r>
                      </m:sub>
                      <m:sup>
                        <m:r>
                          <a:rPr lang="en-GB" i="1">
                            <a:latin typeface="Cambria Math" panose="02040503050406030204" pitchFamily="18" charset="0"/>
                          </a:rPr>
                          <m:t>𝑓</m:t>
                        </m:r>
                      </m:sup>
                    </m:sSubSup>
                  </m:oMath>
                </a14:m>
                <a:r>
                  <a:rPr lang="en-GB" dirty="0"/>
                  <a:t> and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𝑡</m:t>
                        </m:r>
                      </m:sub>
                      <m:sup>
                        <m:r>
                          <a:rPr lang="en-GB" b="0" i="1" smtClean="0">
                            <a:latin typeface="Cambria Math" panose="02040503050406030204" pitchFamily="18" charset="0"/>
                          </a:rPr>
                          <m:t>𝑖</m:t>
                        </m:r>
                      </m:sup>
                    </m:sSubSup>
                  </m:oMath>
                </a14:m>
                <a:r>
                  <a:rPr lang="en-GB" dirty="0"/>
                  <a:t> have declined and they target past surpluses</a:t>
                </a:r>
                <a14:m>
                  <m:oMath xmlns:m="http://schemas.openxmlformats.org/officeDocument/2006/math">
                    <m:sSubSup>
                      <m:sSubSupPr>
                        <m:ctrlPr>
                          <a:rPr lang="en-GB" i="1">
                            <a:latin typeface="Cambria Math" panose="02040503050406030204" pitchFamily="18" charset="0"/>
                          </a:rPr>
                        </m:ctrlPr>
                      </m:sSubSupPr>
                      <m:e>
                        <m:r>
                          <a:rPr lang="en-GB" b="0" i="1" smtClean="0">
                            <a:latin typeface="Cambria Math" panose="02040503050406030204" pitchFamily="18" charset="0"/>
                          </a:rPr>
                          <m:t> </m:t>
                        </m:r>
                        <m:r>
                          <a:rPr lang="en-GB" i="1">
                            <a:latin typeface="Cambria Math" panose="02040503050406030204" pitchFamily="18" charset="0"/>
                          </a:rPr>
                          <m:t>𝑣</m:t>
                        </m:r>
                      </m:e>
                      <m:sub>
                        <m:r>
                          <a:rPr lang="en-GB" i="1">
                            <a:latin typeface="Cambria Math" panose="02040503050406030204" pitchFamily="18" charset="0"/>
                          </a:rPr>
                          <m:t>𝑡</m:t>
                        </m:r>
                      </m:sub>
                      <m:sup>
                        <m:sSup>
                          <m:sSupPr>
                            <m:ctrlPr>
                              <a:rPr lang="en-GB" b="0" i="1" smtClean="0">
                                <a:latin typeface="Cambria Math" panose="02040503050406030204" pitchFamily="18" charset="0"/>
                              </a:rPr>
                            </m:ctrlPr>
                          </m:sSupPr>
                          <m:e>
                            <m:r>
                              <a:rPr lang="en-GB" i="1">
                                <a:latin typeface="Cambria Math" panose="02040503050406030204" pitchFamily="18" charset="0"/>
                              </a:rPr>
                              <m:t>𝑓</m:t>
                            </m:r>
                          </m:e>
                          <m:sup>
                            <m:r>
                              <a:rPr lang="en-GB" b="0" i="1" smtClean="0">
                                <a:latin typeface="Cambria Math" panose="02040503050406030204" pitchFamily="18" charset="0"/>
                              </a:rPr>
                              <m:t>∗</m:t>
                            </m:r>
                          </m:sup>
                        </m:sSup>
                      </m:sup>
                    </m:sSubSup>
                    <m:r>
                      <m:rPr>
                        <m:sty m:val="p"/>
                      </m:rPr>
                      <a:rPr lang="en-GB" b="0" i="0" smtClean="0">
                        <a:latin typeface="Cambria Math" panose="02040503050406030204" pitchFamily="18" charset="0"/>
                      </a:rPr>
                      <m:t>and</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𝑡</m:t>
                            </m:r>
                          </m:sub>
                          <m:sup>
                            <m:r>
                              <a:rPr lang="en-GB" i="1">
                                <a:latin typeface="Cambria Math" panose="02040503050406030204" pitchFamily="18" charset="0"/>
                              </a:rPr>
                              <m:t>𝑖</m:t>
                            </m:r>
                          </m:sup>
                        </m:sSubSup>
                      </m:e>
                      <m:sup>
                        <m:r>
                          <a:rPr lang="en-GB" b="0" i="1" smtClean="0">
                            <a:latin typeface="Cambria Math" panose="02040503050406030204" pitchFamily="18" charset="0"/>
                          </a:rPr>
                          <m:t>∗</m:t>
                        </m:r>
                      </m:sup>
                    </m:sSup>
                  </m:oMath>
                </a14:m>
                <a:r>
                  <a:rPr lang="en-GB" dirty="0"/>
                  <a:t> then …</a:t>
                </a:r>
              </a:p>
              <a:p>
                <a:pPr marL="0" indent="0" algn="ctr">
                  <a:buNone/>
                </a:pPr>
                <a14:m>
                  <m:oMath xmlns:m="http://schemas.openxmlformats.org/officeDocument/2006/math">
                    <m:sSup>
                      <m:sSupPr>
                        <m:ctrlPr>
                          <a:rPr lang="en-GB" i="1">
                            <a:latin typeface="Cambria Math" panose="02040503050406030204" pitchFamily="18" charset="0"/>
                          </a:rPr>
                        </m:ctrlPr>
                      </m:sSupPr>
                      <m:e>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𝑡</m:t>
                            </m:r>
                          </m:sub>
                          <m:sup>
                            <m:r>
                              <a:rPr lang="en-GB" i="1">
                                <a:latin typeface="Cambria Math" panose="02040503050406030204" pitchFamily="18" charset="0"/>
                              </a:rPr>
                              <m:t>𝑓</m:t>
                            </m:r>
                          </m:sup>
                        </m:sSubSup>
                      </m:e>
                      <m:sup>
                        <m:r>
                          <a:rPr lang="en-GB" i="1">
                            <a:latin typeface="Cambria Math" panose="02040503050406030204" pitchFamily="18" charset="0"/>
                          </a:rPr>
                          <m:t>∗</m:t>
                        </m:r>
                      </m:sup>
                    </m:sSup>
                  </m:oMath>
                </a14:m>
                <a:r>
                  <a:rPr lang="en-GB" dirty="0"/>
                  <a:t>+</a:t>
                </a:r>
                <a14:m>
                  <m:oMath xmlns:m="http://schemas.openxmlformats.org/officeDocument/2006/math">
                    <m:sSup>
                      <m:sSupPr>
                        <m:ctrlPr>
                          <a:rPr lang="en-GB" i="1">
                            <a:latin typeface="Cambria Math" panose="02040503050406030204" pitchFamily="18" charset="0"/>
                          </a:rPr>
                        </m:ctrlPr>
                      </m:sSupPr>
                      <m:e>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𝑡</m:t>
                            </m:r>
                          </m:sub>
                          <m:sup>
                            <m:r>
                              <a:rPr lang="en-GB" b="0" i="1" smtClean="0">
                                <a:latin typeface="Cambria Math" panose="02040503050406030204" pitchFamily="18" charset="0"/>
                              </a:rPr>
                              <m:t>𝑖</m:t>
                            </m:r>
                          </m:sup>
                        </m:sSubSup>
                      </m:e>
                      <m:sup>
                        <m:r>
                          <a:rPr lang="en-GB" i="1">
                            <a:latin typeface="Cambria Math" panose="02040503050406030204" pitchFamily="18" charset="0"/>
                          </a:rPr>
                          <m:t>∗</m:t>
                        </m:r>
                      </m:sup>
                    </m:sSup>
                  </m:oMath>
                </a14:m>
                <a:r>
                  <a:rPr lang="en-GB" dirty="0"/>
                  <a:t> &gt;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𝑡</m:t>
                        </m:r>
                      </m:sub>
                      <m:sup>
                        <m:r>
                          <a:rPr lang="en-GB" i="1">
                            <a:latin typeface="Cambria Math" panose="02040503050406030204" pitchFamily="18" charset="0"/>
                          </a:rPr>
                          <m:t>𝑠</m:t>
                        </m:r>
                      </m:sup>
                    </m:sSubSup>
                  </m:oMath>
                </a14:m>
                <a:r>
                  <a:rPr lang="en-GB" dirty="0"/>
                  <a:t>. </a:t>
                </a:r>
              </a:p>
              <a:p>
                <a:pPr>
                  <a:spcBef>
                    <a:spcPts val="1200"/>
                  </a:spcBef>
                  <a:spcAft>
                    <a:spcPts val="0"/>
                  </a:spcAft>
                </a:pPr>
                <a:r>
                  <a:rPr lang="en-GB" dirty="0"/>
                  <a:t>In this situation, the input sellers target share, </a:t>
                </a:r>
                <a14:m>
                  <m:oMath xmlns:m="http://schemas.openxmlformats.org/officeDocument/2006/math">
                    <m:sSup>
                      <m:sSupPr>
                        <m:ctrlPr>
                          <a:rPr lang="en-GB" b="0" i="1" smtClean="0">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𝛾</m:t>
                        </m:r>
                      </m:e>
                      <m:sup>
                        <m:r>
                          <a:rPr lang="en-GB" b="0" i="1" smtClean="0">
                            <a:latin typeface="Cambria Math" panose="02040503050406030204" pitchFamily="18" charset="0"/>
                            <a:ea typeface="Cambria Math" panose="02040503050406030204" pitchFamily="18" charset="0"/>
                          </a:rPr>
                          <m:t>∗</m:t>
                        </m:r>
                      </m:sup>
                    </m:sSup>
                  </m:oMath>
                </a14:m>
                <a:r>
                  <a:rPr lang="en-GB" b="0" i="0" dirty="0">
                    <a:latin typeface="Cambria Math" panose="02040503050406030204" pitchFamily="18" charset="0"/>
                    <a:ea typeface="Cambria Math" panose="02040503050406030204" pitchFamily="18" charset="0"/>
                  </a:rPr>
                  <a:t>, </a:t>
                </a:r>
                <a:r>
                  <a:rPr lang="en-GB" dirty="0"/>
                  <a:t>is increasing in the differential between </a:t>
                </a:r>
                <a14:m>
                  <m:oMath xmlns:m="http://schemas.openxmlformats.org/officeDocument/2006/math">
                    <m:sSup>
                      <m:sSupPr>
                        <m:ctrlPr>
                          <a:rPr lang="en-GB" i="1">
                            <a:latin typeface="Cambria Math" panose="02040503050406030204" pitchFamily="18" charset="0"/>
                          </a:rPr>
                        </m:ctrlPr>
                      </m:sSupPr>
                      <m:e>
                        <m:sSubSup>
                          <m:sSubSupPr>
                            <m:ctrlPr>
                              <a:rPr lang="en-GB" i="1">
                                <a:latin typeface="Cambria Math" panose="02040503050406030204" pitchFamily="18" charset="0"/>
                              </a:rPr>
                            </m:ctrlPr>
                          </m:sSubSupPr>
                          <m:e>
                            <m:r>
                              <a:rPr lang="en-GB">
                                <a:latin typeface="Cambria Math" panose="02040503050406030204" pitchFamily="18" charset="0"/>
                              </a:rPr>
                              <m:t>𝑣</m:t>
                            </m:r>
                          </m:e>
                          <m:sub>
                            <m:r>
                              <a:rPr lang="en-GB">
                                <a:latin typeface="Cambria Math" panose="02040503050406030204" pitchFamily="18" charset="0"/>
                              </a:rPr>
                              <m:t>𝑡</m:t>
                            </m:r>
                          </m:sub>
                          <m:sup>
                            <m:r>
                              <a:rPr lang="en-GB" b="0" i="1" smtClean="0">
                                <a:latin typeface="Cambria Math" panose="02040503050406030204" pitchFamily="18" charset="0"/>
                              </a:rPr>
                              <m:t>𝑖</m:t>
                            </m:r>
                          </m:sup>
                        </m:sSubSup>
                      </m:e>
                      <m:sup>
                        <m:r>
                          <a:rPr lang="en-GB">
                            <a:latin typeface="Cambria Math" panose="02040503050406030204" pitchFamily="18" charset="0"/>
                          </a:rPr>
                          <m:t>∗</m:t>
                        </m:r>
                      </m:sup>
                    </m:sSup>
                  </m:oMath>
                </a14:m>
                <a:r>
                  <a:rPr lang="en-GB" dirty="0"/>
                  <a:t> and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𝑡</m:t>
                        </m:r>
                      </m:sub>
                      <m:sup>
                        <m:r>
                          <a:rPr lang="en-GB" i="1">
                            <a:latin typeface="Cambria Math" panose="02040503050406030204" pitchFamily="18" charset="0"/>
                          </a:rPr>
                          <m:t>𝑖</m:t>
                        </m:r>
                      </m:sup>
                    </m:sSubSup>
                  </m:oMath>
                </a14:m>
                <a:r>
                  <a:rPr lang="en-GB" dirty="0"/>
                  <a:t>. A higher </a:t>
                </a:r>
                <a14:m>
                  <m:oMath xmlns:m="http://schemas.openxmlformats.org/officeDocument/2006/math">
                    <m:sSup>
                      <m:sSupPr>
                        <m:ctrlPr>
                          <a:rPr lang="en-GB" b="0" i="1" smtClean="0">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𝛾</m:t>
                        </m:r>
                      </m:e>
                      <m:sup>
                        <m:r>
                          <a:rPr lang="en-GB" b="0" i="1" smtClean="0">
                            <a:latin typeface="Cambria Math" panose="02040503050406030204" pitchFamily="18" charset="0"/>
                            <a:ea typeface="Cambria Math" panose="02040503050406030204" pitchFamily="18" charset="0"/>
                          </a:rPr>
                          <m:t>∗</m:t>
                        </m:r>
                      </m:sup>
                    </m:sSup>
                  </m:oMath>
                </a14:m>
                <a:r>
                  <a:rPr lang="en-GB" dirty="0">
                    <a:latin typeface="Cambria Math" panose="02040503050406030204" pitchFamily="18" charset="0"/>
                    <a:ea typeface="Cambria Math" panose="02040503050406030204" pitchFamily="18" charset="0"/>
                  </a:rPr>
                  <a:t> will lead to </a:t>
                </a:r>
                <a:r>
                  <a:rPr lang="en-GB" dirty="0"/>
                  <a:t>higher seller price proposals</a:t>
                </a:r>
                <a14:m>
                  <m:oMath xmlns:m="http://schemas.openxmlformats.org/officeDocument/2006/math">
                    <m:r>
                      <a:rPr lang="en-GB" b="0" i="0"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𝜄</m:t>
                        </m:r>
                      </m:e>
                      <m:sup>
                        <m:r>
                          <a:rPr lang="en-GB" b="0" i="1" smtClean="0">
                            <a:latin typeface="Cambria Math" panose="02040503050406030204" pitchFamily="18" charset="0"/>
                          </a:rPr>
                          <m:t>∗</m:t>
                        </m:r>
                      </m:sup>
                    </m:sSup>
                    <m:r>
                      <a:rPr lang="en-GB" b="0" i="0" smtClean="0">
                        <a:latin typeface="Cambria Math" panose="02040503050406030204" pitchFamily="18" charset="0"/>
                      </a:rPr>
                      <m:t> …</m:t>
                    </m:r>
                  </m:oMath>
                </a14:m>
                <a:r>
                  <a:rPr lang="en-GB" dirty="0"/>
                  <a:t> </a:t>
                </a:r>
              </a:p>
              <a:p>
                <a:pPr marL="0" indent="0">
                  <a:buNone/>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𝜄</m:t>
                              </m:r>
                            </m:e>
                            <m:sup>
                              <m:r>
                                <a:rPr lang="en-GB" i="1">
                                  <a:latin typeface="Cambria Math" panose="02040503050406030204" pitchFamily="18" charset="0"/>
                                </a:rPr>
                                <m:t>∗</m:t>
                              </m:r>
                            </m:sup>
                          </m:sSup>
                        </m:num>
                        <m:den>
                          <m:r>
                            <a:rPr lang="en-GB" b="0" i="1" smtClean="0">
                              <a:latin typeface="Cambria Math" panose="02040503050406030204" pitchFamily="18" charset="0"/>
                            </a:rPr>
                            <m:t>𝑃</m:t>
                          </m:r>
                        </m:den>
                      </m:f>
                      <m:r>
                        <a:rPr lang="en-GB" i="1">
                          <a:latin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𝛾</m:t>
                          </m:r>
                        </m:e>
                        <m:sup>
                          <m:r>
                            <a:rPr lang="en-GB" b="0" i="1" smtClean="0">
                              <a:latin typeface="Cambria Math" panose="02040503050406030204" pitchFamily="18" charset="0"/>
                              <a:ea typeface="Cambria Math" panose="02040503050406030204" pitchFamily="18" charset="0"/>
                            </a:rPr>
                            <m:t>∗</m:t>
                          </m:r>
                        </m:sup>
                      </m:s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𝑣</m:t>
                          </m:r>
                        </m:e>
                        <m:sup>
                          <m:r>
                            <a:rPr lang="en-GB" b="0" i="1" smtClean="0">
                              <a:latin typeface="Cambria Math" panose="02040503050406030204" pitchFamily="18" charset="0"/>
                              <a:ea typeface="Cambria Math" panose="02040503050406030204" pitchFamily="18" charset="0"/>
                            </a:rPr>
                            <m:t>𝑠</m:t>
                          </m:r>
                        </m:sup>
                      </m:sSup>
                    </m:oMath>
                  </m:oMathPara>
                </a14:m>
                <a:endParaRPr lang="en-GB" dirty="0"/>
              </a:p>
              <a:p>
                <a:pPr>
                  <a:spcBef>
                    <a:spcPts val="1200"/>
                  </a:spcBef>
                </a:pPr>
                <a:r>
                  <a:rPr lang="en-GB" dirty="0"/>
                  <a:t>As long as </a:t>
                </a:r>
                <a14:m>
                  <m:oMath xmlns:m="http://schemas.openxmlformats.org/officeDocument/2006/math">
                    <m:sSup>
                      <m:sSupPr>
                        <m:ctrlPr>
                          <a:rPr lang="en-GB" i="1">
                            <a:latin typeface="Cambria Math" panose="02040503050406030204" pitchFamily="18" charset="0"/>
                          </a:rPr>
                        </m:ctrlPr>
                      </m:sSupPr>
                      <m:e>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𝑡</m:t>
                            </m:r>
                          </m:sub>
                          <m:sup>
                            <m:r>
                              <a:rPr lang="en-GB" i="1">
                                <a:latin typeface="Cambria Math" panose="02040503050406030204" pitchFamily="18" charset="0"/>
                              </a:rPr>
                              <m:t>𝑓</m:t>
                            </m:r>
                          </m:sup>
                        </m:sSubSup>
                      </m:e>
                      <m:sup>
                        <m:r>
                          <a:rPr lang="en-GB" i="1">
                            <a:latin typeface="Cambria Math" panose="02040503050406030204" pitchFamily="18" charset="0"/>
                          </a:rPr>
                          <m:t>∗</m:t>
                        </m:r>
                      </m:sup>
                    </m:sSup>
                  </m:oMath>
                </a14:m>
                <a:r>
                  <a:rPr lang="en-GB" dirty="0"/>
                  <a:t>+</a:t>
                </a:r>
                <a14:m>
                  <m:oMath xmlns:m="http://schemas.openxmlformats.org/officeDocument/2006/math">
                    <m:sSup>
                      <m:sSupPr>
                        <m:ctrlPr>
                          <a:rPr lang="en-GB" i="1">
                            <a:latin typeface="Cambria Math" panose="02040503050406030204" pitchFamily="18" charset="0"/>
                          </a:rPr>
                        </m:ctrlPr>
                      </m:sSupPr>
                      <m:e>
                        <m:sSubSup>
                          <m:sSubSupPr>
                            <m:ctrlPr>
                              <a:rPr lang="en-GB" i="1">
                                <a:latin typeface="Cambria Math" panose="02040503050406030204" pitchFamily="18" charset="0"/>
                              </a:rPr>
                            </m:ctrlPr>
                          </m:sSubSupPr>
                          <m:e>
                            <m:r>
                              <a:rPr lang="en-GB" i="1">
                                <a:latin typeface="Cambria Math" panose="02040503050406030204" pitchFamily="18" charset="0"/>
                              </a:rPr>
                              <m:t>𝑣</m:t>
                            </m:r>
                          </m:e>
                          <m:sub>
                            <m:r>
                              <a:rPr lang="en-GB" i="1">
                                <a:latin typeface="Cambria Math" panose="02040503050406030204" pitchFamily="18" charset="0"/>
                              </a:rPr>
                              <m:t>𝑡</m:t>
                            </m:r>
                          </m:sub>
                          <m:sup>
                            <m:r>
                              <a:rPr lang="en-GB" b="0" i="1" smtClean="0">
                                <a:latin typeface="Cambria Math" panose="02040503050406030204" pitchFamily="18" charset="0"/>
                              </a:rPr>
                              <m:t>𝑖</m:t>
                            </m:r>
                          </m:sup>
                        </m:sSubSup>
                      </m:e>
                      <m:sup>
                        <m:r>
                          <a:rPr lang="en-GB" i="1">
                            <a:latin typeface="Cambria Math" panose="02040503050406030204" pitchFamily="18" charset="0"/>
                          </a:rPr>
                          <m:t>∗</m:t>
                        </m:r>
                      </m:sup>
                    </m:sSup>
                  </m:oMath>
                </a14:m>
                <a:r>
                  <a:rPr lang="en-GB" dirty="0"/>
                  <a:t>&gt;</a:t>
                </a:r>
                <a14:m>
                  <m:oMath xmlns:m="http://schemas.openxmlformats.org/officeDocument/2006/math">
                    <m:sSubSup>
                      <m:sSubSupPr>
                        <m:ctrlPr>
                          <a:rPr lang="en-GB" b="0" i="1" smtClean="0">
                            <a:latin typeface="Cambria Math" panose="02040503050406030204" pitchFamily="18" charset="0"/>
                          </a:rPr>
                        </m:ctrlPr>
                      </m:sSubSupPr>
                      <m:e>
                        <m:r>
                          <a:rPr lang="en-GB" i="1">
                            <a:latin typeface="Cambria Math" panose="02040503050406030204" pitchFamily="18" charset="0"/>
                          </a:rPr>
                          <m:t>𝑣</m:t>
                        </m:r>
                      </m:e>
                      <m:sub>
                        <m:r>
                          <a:rPr lang="en-GB" b="0" i="1" smtClean="0">
                            <a:latin typeface="Cambria Math" panose="02040503050406030204" pitchFamily="18" charset="0"/>
                          </a:rPr>
                          <m:t>𝑡</m:t>
                        </m:r>
                      </m:sub>
                      <m:sup>
                        <m:r>
                          <a:rPr lang="en-GB" i="1">
                            <a:latin typeface="Cambria Math" panose="02040503050406030204" pitchFamily="18" charset="0"/>
                          </a:rPr>
                          <m:t>𝑠</m:t>
                        </m:r>
                      </m:sup>
                    </m:sSubSup>
                  </m:oMath>
                </a14:m>
                <a:r>
                  <a:rPr lang="en-GB" dirty="0"/>
                  <a:t> inflation will persist.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3"/>
              </p:nvPr>
            </p:nvSpPr>
            <p:spPr>
              <a:xfrm>
                <a:off x="476957" y="1719210"/>
                <a:ext cx="11268643" cy="4860521"/>
              </a:xfrm>
              <a:blipFill>
                <a:blip r:embed="rId2"/>
                <a:stretch>
                  <a:fillRect l="-1514" t="-1757"/>
                </a:stretch>
              </a:blipFill>
            </p:spPr>
            <p:txBody>
              <a:bodyPr/>
              <a:lstStyle/>
              <a:p>
                <a:r>
                  <a:rPr lang="en-GB">
                    <a:noFill/>
                  </a:rPr>
                  <a:t> </a:t>
                </a:r>
              </a:p>
            </p:txBody>
          </p:sp>
        </mc:Fallback>
      </mc:AlternateContent>
      <p:sp>
        <p:nvSpPr>
          <p:cNvPr id="4" name="Title 3"/>
          <p:cNvSpPr>
            <a:spLocks noGrp="1"/>
          </p:cNvSpPr>
          <p:nvPr>
            <p:ph type="title"/>
          </p:nvPr>
        </p:nvSpPr>
        <p:spPr/>
        <p:txBody>
          <a:bodyPr/>
          <a:lstStyle/>
          <a:p>
            <a:r>
              <a:rPr lang="en-GB" dirty="0"/>
              <a:t>What happens when parties refuse to accept that the real income implications of ToT shock?</a:t>
            </a:r>
          </a:p>
        </p:txBody>
      </p:sp>
      <p:sp>
        <p:nvSpPr>
          <p:cNvPr id="5" name="Slide Number Placeholder 4"/>
          <p:cNvSpPr>
            <a:spLocks noGrp="1"/>
          </p:cNvSpPr>
          <p:nvPr>
            <p:ph type="sldNum" sz="quarter" idx="12"/>
          </p:nvPr>
        </p:nvSpPr>
        <p:spPr/>
        <p:txBody>
          <a:bodyPr/>
          <a:lstStyle/>
          <a:p>
            <a:fld id="{B0B34E4B-25F1-4D72-B319-B9B5A0ABC919}" type="slidenum">
              <a:rPr lang="en-GB" smtClean="0"/>
              <a:t>9</a:t>
            </a:fld>
            <a:endParaRPr lang="en-GB" dirty="0"/>
          </a:p>
        </p:txBody>
      </p:sp>
    </p:spTree>
    <p:extLst>
      <p:ext uri="{BB962C8B-B14F-4D97-AF65-F5344CB8AC3E}">
        <p14:creationId xmlns:p14="http://schemas.microsoft.com/office/powerpoint/2010/main" val="2610275177"/>
      </p:ext>
    </p:extLst>
  </p:cSld>
  <p:clrMapOvr>
    <a:masterClrMapping/>
  </p:clrMapOvr>
</p:sld>
</file>

<file path=ppt/theme/theme1.xml><?xml version="1.0" encoding="utf-8"?>
<a:theme xmlns:a="http://schemas.openxmlformats.org/drawingml/2006/main" name="Bank LINKS Template">
  <a:themeElements>
    <a:clrScheme name="Custom 36">
      <a:dk1>
        <a:srgbClr val="000000"/>
      </a:dk1>
      <a:lt1>
        <a:srgbClr val="FFFFFF"/>
      </a:lt1>
      <a:dk2>
        <a:srgbClr val="12273F"/>
      </a:dk2>
      <a:lt2>
        <a:srgbClr val="C4C9CF"/>
      </a:lt2>
      <a:accent1>
        <a:srgbClr val="3CD7D9"/>
      </a:accent1>
      <a:accent2>
        <a:srgbClr val="FF7300"/>
      </a:accent2>
      <a:accent3>
        <a:srgbClr val="9E71FE"/>
      </a:accent3>
      <a:accent4>
        <a:srgbClr val="D4AF37"/>
      </a:accent4>
      <a:accent5>
        <a:srgbClr val="A5D700"/>
      </a:accent5>
      <a:accent6>
        <a:srgbClr val="FF50C8"/>
      </a:accent6>
      <a:hlink>
        <a:srgbClr val="12273F"/>
      </a:hlink>
      <a:folHlink>
        <a:srgbClr val="1227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E-Official Template B.pptx" id="{B8CE97C8-E9A2-44EF-B4B0-9E797240FBCE}" vid="{D0F9CFA9-7116-4601-9F26-75886DEBE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BOE-Official Template B</Template>
  <TotalTime>1821</TotalTime>
  <Words>1614</Words>
  <Application>Microsoft Macintosh PowerPoint</Application>
  <PresentationFormat>Grand écran</PresentationFormat>
  <Paragraphs>155</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Arial</vt:lpstr>
      <vt:lpstr>Calibri</vt:lpstr>
      <vt:lpstr>Calibri Light</vt:lpstr>
      <vt:lpstr>Cambria</vt:lpstr>
      <vt:lpstr>Cambria Math</vt:lpstr>
      <vt:lpstr>Century Gothic</vt:lpstr>
      <vt:lpstr>Wingdings</vt:lpstr>
      <vt:lpstr>Bank LINKS Template</vt:lpstr>
      <vt:lpstr>Présentation PowerPoint</vt:lpstr>
      <vt:lpstr>Firms pricing behaviour </vt:lpstr>
      <vt:lpstr>Firms pricing behaviour </vt:lpstr>
      <vt:lpstr>Firms pricing behaviour </vt:lpstr>
      <vt:lpstr>State-dependent pricing firms report a bigger rise in inflation …</vt:lpstr>
      <vt:lpstr>A negative Terms of Trade shock leaves less real income to distribute domestically …</vt:lpstr>
      <vt:lpstr>Splitting the remaining surplus after a negative ToT shock</vt:lpstr>
      <vt:lpstr>Profit and labour shares in the UK</vt:lpstr>
      <vt:lpstr>What happens when parties refuse to accept that the real income implications of ToT shock?</vt:lpstr>
      <vt:lpstr>Mechanics of targeting a real surplus that is too high –  creation of ‘push and shove’ inflation</vt:lpstr>
      <vt:lpstr>Price dispersion has risen showing pass-through, adjustments and price pushes are unequally distributed across firms</vt:lpstr>
      <vt:lpstr>Wage dispersion across firms has also risen</vt:lpstr>
      <vt:lpstr>Mechanics of targeting a real surplus that is too high</vt:lpstr>
      <vt:lpstr>Illustrating the dynamics</vt:lpstr>
      <vt:lpstr>Immediate surplus decline acceptance</vt:lpstr>
      <vt:lpstr>Sluggish (20%) surplus decline acceptance</vt:lpstr>
      <vt:lpstr>Acceptance of the surplus declines never happens</vt:lpstr>
      <vt:lpstr>Drivers of bargaining power – V/U ratio</vt:lpstr>
      <vt:lpstr>Drivers of bargaining power – Labour market churn</vt:lpstr>
      <vt:lpstr>Acceptance of the surplus decline is facilitated by monetary policy action</vt:lpstr>
      <vt:lpstr>Existing literature on the refusal to accept a real surplus decline</vt:lpstr>
      <vt:lpstr>References</vt:lpstr>
    </vt:vector>
  </TitlesOfParts>
  <Company>Bank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Speigner, Bradley</dc:creator>
  <cp:lastModifiedBy>Utilisateur Microsoft Office</cp:lastModifiedBy>
  <cp:revision>154</cp:revision>
  <dcterms:created xsi:type="dcterms:W3CDTF">2023-03-08T14:56:42Z</dcterms:created>
  <dcterms:modified xsi:type="dcterms:W3CDTF">2023-04-05T07:52:56Z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1729555154</vt:i4>
  </property>
  <property fmtid="{D5CDD505-2E9C-101B-9397-08002B2CF9AE}" pid="3" name="_NewReviewCycle">
    <vt:lpwstr/>
  </property>
  <property fmtid="{D5CDD505-2E9C-101B-9397-08002B2CF9AE}" pid="4" name="_EmailSubject">
    <vt:lpwstr>INFO: Slides from Huw Pill for tonight's event</vt:lpwstr>
  </property>
  <property fmtid="{D5CDD505-2E9C-101B-9397-08002B2CF9AE}" pid="5" name="_AuthorEmail">
    <vt:lpwstr>Louise.Everett@bankofengland.co.uk</vt:lpwstr>
  </property>
  <property fmtid="{D5CDD505-2E9C-101B-9397-08002B2CF9AE}" pid="6" name="_AuthorEmailDisplayName">
    <vt:lpwstr>Everett, Louise</vt:lpwstr>
  </property>
</Properties>
</file>