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9515-E489-4C0F-9736-3531E032E30C}" type="datetimeFigureOut">
              <a:rPr lang="fr-FR" smtClean="0"/>
              <a:t>13.11.17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51DD-F252-4296-A950-1B9DE5FB9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EE6E0C4-5890-4F59-A0B0-7C61F2DC301C}" type="datetime1">
              <a:rPr lang="fr-FR" smtClean="0"/>
              <a:t>13.11.17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7F39-6F45-460A-9050-84EB1A15DC89}" type="datetime1">
              <a:rPr lang="fr-FR" smtClean="0"/>
              <a:t>13.11.17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C47-03AB-4545-8214-5D6541FBEA39}" type="datetime1">
              <a:rPr lang="fr-FR" smtClean="0"/>
              <a:t>13.11.17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92F3-24C6-4FF9-AC1D-BE9AA8482B70}" type="datetime1">
              <a:rPr lang="fr-FR" smtClean="0"/>
              <a:t>13.11.17</a:t>
            </a:fld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4304E18-516B-4B94-A36C-7E3987059EE1}" type="datetime1">
              <a:rPr lang="fr-FR" smtClean="0"/>
              <a:t>13.11.17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12D-B762-4AD1-9DC7-CC475EDBBD58}" type="datetime1">
              <a:rPr lang="fr-FR" smtClean="0"/>
              <a:t>13.11.17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697B-D649-46C1-85EF-CE935265DC90}" type="datetime1">
              <a:rPr lang="fr-FR" smtClean="0"/>
              <a:t>13.11.17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4F31-B298-4E75-80B0-33FF8AEB8290}" type="datetime1">
              <a:rPr lang="fr-FR" smtClean="0"/>
              <a:t>13.11.17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DEF-C6BC-4C6F-B94A-691EA8EED93E}" type="datetime1">
              <a:rPr lang="fr-FR" smtClean="0"/>
              <a:t>13.11.17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D9A0-06A7-4EF7-84C2-930603D58C4B}" type="datetime1">
              <a:rPr lang="fr-FR" smtClean="0"/>
              <a:t>13.11.17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BF84-E27C-4E92-96C3-DC3F02314F35}" type="datetime1">
              <a:rPr lang="fr-FR" smtClean="0"/>
              <a:t>13.11.17</a:t>
            </a:fld>
            <a:endParaRPr lang="fr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F7C0A-DF74-474F-9B9C-3CC260A99EE9}" type="datetime1">
              <a:rPr lang="fr-FR" smtClean="0"/>
              <a:t>13.11.17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9439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ICMB Conference</a:t>
            </a:r>
          </a:p>
          <a:p>
            <a:r>
              <a:rPr lang="en-US" sz="1600" dirty="0" smtClean="0"/>
              <a:t>November 2017</a:t>
            </a:r>
            <a:endParaRPr lang="en-US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47800"/>
            <a:ext cx="6552728" cy="2133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Jean-Claude Trichet</a:t>
            </a:r>
            <a:br>
              <a:rPr lang="en-US" sz="3200" b="1" dirty="0" smtClean="0"/>
            </a:br>
            <a:r>
              <a:rPr lang="en-US" sz="2400" b="1" dirty="0"/>
              <a:t>Former President of the European Central Bank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-US" sz="2400" dirty="0" smtClean="0"/>
              <a:t>What governance for the Eurozone?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47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6048672"/>
          </a:xfrm>
        </p:spPr>
        <p:txBody>
          <a:bodyPr>
            <a:noAutofit/>
          </a:bodyPr>
          <a:lstStyle/>
          <a:p>
            <a:pPr algn="l"/>
            <a:r>
              <a:rPr lang="fr-FR" sz="1800" b="1" dirty="0" smtClean="0">
                <a:solidFill>
                  <a:srgbClr val="0000FF"/>
                </a:solidFill>
              </a:rPr>
              <a:t>Sources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n-US" sz="1600" b="1" cap="small" dirty="0"/>
              <a:t>The recovery of economic </a:t>
            </a:r>
            <a:r>
              <a:rPr lang="en-US" sz="1600" b="1" cap="small" dirty="0" smtClean="0"/>
              <a:t>activity in </a:t>
            </a:r>
            <a:r>
              <a:rPr lang="en-US" sz="1600" b="1" cap="small" dirty="0"/>
              <a:t>the euro </a:t>
            </a:r>
            <a:r>
              <a:rPr lang="en-US" sz="1600" b="1" cap="small" dirty="0" smtClean="0"/>
              <a:t>area : </a:t>
            </a:r>
            <a:r>
              <a:rPr lang="en-US" sz="1600" i="1" dirty="0" smtClean="0"/>
              <a:t>ECB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b="1" cap="small" dirty="0"/>
              <a:t>Inflation and Unemployment </a:t>
            </a:r>
            <a:r>
              <a:rPr lang="en-US" sz="1600" b="1" cap="small" dirty="0" smtClean="0"/>
              <a:t>improved but </a:t>
            </a:r>
            <a:r>
              <a:rPr lang="en-US" sz="1600" b="1" cap="small" dirty="0"/>
              <a:t>still not </a:t>
            </a:r>
            <a:r>
              <a:rPr lang="en-US" sz="1600" b="1" cap="small" dirty="0" smtClean="0"/>
              <a:t>normalized</a:t>
            </a:r>
            <a:r>
              <a:rPr lang="fr-FR" sz="1600" dirty="0" smtClean="0"/>
              <a:t> : </a:t>
            </a:r>
            <a:r>
              <a:rPr lang="fr-FR" sz="1600" i="1" dirty="0" smtClean="0"/>
              <a:t>Eurostat. </a:t>
            </a:r>
            <a:r>
              <a:rPr lang="fr-FR" sz="1600" i="1" dirty="0" err="1" smtClean="0"/>
              <a:t>Latest</a:t>
            </a:r>
            <a:r>
              <a:rPr lang="fr-FR" sz="1600" i="1" dirty="0" smtClean="0"/>
              <a:t> </a:t>
            </a:r>
            <a:r>
              <a:rPr lang="fr-FR" sz="1600" i="1" dirty="0"/>
              <a:t>observation: </a:t>
            </a:r>
            <a:r>
              <a:rPr lang="fr-FR" sz="1600" i="1" dirty="0" err="1"/>
              <a:t>June</a:t>
            </a:r>
            <a:r>
              <a:rPr lang="fr-FR" sz="1600" i="1" dirty="0"/>
              <a:t> </a:t>
            </a:r>
            <a:r>
              <a:rPr lang="fr-FR" sz="1600" i="1" dirty="0" smtClean="0"/>
              <a:t>2017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en-US" sz="1600" i="1" dirty="0" smtClean="0"/>
              <a:t>Eurostat </a:t>
            </a:r>
            <a:r>
              <a:rPr lang="en-US" sz="1600" i="1" dirty="0"/>
              <a:t>and ECB staff calculations.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en-US" sz="1600" i="1" dirty="0"/>
              <a:t>Note: For any given year, the shaded area contains the middle 50% of the growth rates (“interquartile range”). The observation for 2017 is based on 2017Q1. Each dot represents a country-year observation</a:t>
            </a:r>
            <a:r>
              <a:rPr lang="en-US" sz="1600" i="1" dirty="0" smtClean="0"/>
              <a:t>.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b="1" cap="small" dirty="0"/>
              <a:t>Adjustment in the periphery: Internal </a:t>
            </a:r>
            <a:r>
              <a:rPr lang="en-US" sz="1600" b="1" cap="small" dirty="0" smtClean="0"/>
              <a:t>devaluation</a:t>
            </a:r>
            <a:r>
              <a:rPr lang="fr-FR" sz="1600" dirty="0"/>
              <a:t> :</a:t>
            </a:r>
            <a:r>
              <a:rPr lang="fr-FR" sz="1600" dirty="0" smtClean="0"/>
              <a:t> </a:t>
            </a:r>
            <a:r>
              <a:rPr lang="fr-FR" sz="1600" i="1" dirty="0" smtClean="0"/>
              <a:t>ECB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en-US" sz="1600" b="1" cap="small" dirty="0"/>
              <a:t>Adjustment in the </a:t>
            </a:r>
            <a:r>
              <a:rPr lang="en-US" sz="1600" b="1" cap="small" dirty="0" smtClean="0"/>
              <a:t>periphery: sustainable </a:t>
            </a:r>
            <a:r>
              <a:rPr lang="en-US" sz="1600" b="1" cap="small" dirty="0"/>
              <a:t>current account </a:t>
            </a:r>
            <a:r>
              <a:rPr lang="en-US" sz="1600" b="1" cap="small" dirty="0" smtClean="0"/>
              <a:t>corrections</a:t>
            </a:r>
            <a:r>
              <a:rPr lang="fr-FR" sz="1600" dirty="0" smtClean="0"/>
              <a:t>: </a:t>
            </a:r>
            <a:r>
              <a:rPr lang="en-US" sz="1600" i="1" dirty="0" smtClean="0"/>
              <a:t>ECB </a:t>
            </a:r>
            <a:r>
              <a:rPr lang="en-US" sz="1600" i="1" dirty="0"/>
              <a:t>staff estimations.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en-US" sz="1600" i="1" dirty="0"/>
              <a:t>Note: The estimates are based on an empirical modelling the current account balance to a broad set of cyclical fundamental and policy variables</a:t>
            </a:r>
            <a:r>
              <a:rPr lang="en-US" sz="1600" i="1" dirty="0" smtClean="0"/>
              <a:t>.</a:t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b="1" cap="small" dirty="0"/>
              <a:t>Adjustment in the euro </a:t>
            </a:r>
            <a:r>
              <a:rPr lang="en-US" sz="1600" b="1" cap="small" dirty="0" smtClean="0"/>
              <a:t>area - current </a:t>
            </a:r>
            <a:r>
              <a:rPr lang="en-US" sz="1600" b="1" cap="small" dirty="0"/>
              <a:t>account </a:t>
            </a:r>
            <a:r>
              <a:rPr lang="en-US" sz="1600" b="1" cap="small" dirty="0" smtClean="0"/>
              <a:t>balances</a:t>
            </a:r>
            <a:r>
              <a:rPr lang="fr-FR" sz="1600" dirty="0"/>
              <a:t> </a:t>
            </a:r>
            <a:r>
              <a:rPr lang="fr-FR" sz="1600" dirty="0" smtClean="0"/>
              <a:t>: </a:t>
            </a:r>
            <a:r>
              <a:rPr lang="en-US" sz="1600" i="1" dirty="0"/>
              <a:t>ECB and Eurostat.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en-US" sz="1600" i="1" dirty="0"/>
              <a:t>Note: “Other” includes a statistical discrepancy term scheme data at the country level do not necessarily add up to the euro area total</a:t>
            </a:r>
            <a:r>
              <a:rPr lang="en-US" sz="1600" i="1" dirty="0" smtClean="0"/>
              <a:t>.</a:t>
            </a:r>
            <a:br>
              <a:rPr lang="en-US" sz="1600" i="1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en-US" sz="1600" b="1" cap="small" dirty="0"/>
              <a:t>Cycle </a:t>
            </a:r>
            <a:r>
              <a:rPr lang="en-US" sz="1600" b="1" cap="small" dirty="0" smtClean="0"/>
              <a:t>synchronization: </a:t>
            </a:r>
            <a:r>
              <a:rPr lang="en-US" sz="1600" b="1" cap="small" dirty="0"/>
              <a:t>Former periphery correlated with the core in </a:t>
            </a:r>
            <a:r>
              <a:rPr lang="en-US" sz="1600" b="1" cap="small" dirty="0" smtClean="0"/>
              <a:t>1990-2014</a:t>
            </a:r>
            <a:r>
              <a:rPr lang="fr-FR" sz="1600" dirty="0"/>
              <a:t> </a:t>
            </a:r>
            <a:r>
              <a:rPr lang="fr-FR" sz="1600" dirty="0" smtClean="0"/>
              <a:t>: </a:t>
            </a:r>
            <a:r>
              <a:rPr lang="en-US" sz="1600" i="1" dirty="0" err="1"/>
              <a:t>Bayoumi</a:t>
            </a:r>
            <a:r>
              <a:rPr lang="en-US" sz="1600" i="1" dirty="0"/>
              <a:t>, T. and B. </a:t>
            </a:r>
            <a:r>
              <a:rPr lang="en-US" sz="1600" i="1" dirty="0" err="1"/>
              <a:t>Eichengreen</a:t>
            </a:r>
            <a:r>
              <a:rPr lang="en-US" sz="1600" i="1" dirty="0"/>
              <a:t> (2017) “Aftershocks of monetary unification: hysteresis with a financial twist” IMF </a:t>
            </a:r>
            <a:r>
              <a:rPr lang="en-US" sz="1600" i="1" dirty="0" smtClean="0"/>
              <a:t>WP/17/55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641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Z013454\Privé\graph. 1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2"/>
          <a:stretch/>
        </p:blipFill>
        <p:spPr bwMode="auto">
          <a:xfrm>
            <a:off x="1258253" y="565338"/>
            <a:ext cx="6698123" cy="6266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The</a:t>
            </a:r>
            <a:r>
              <a:rPr lang="en-US" sz="1200" b="1" cap="small" dirty="0" smtClean="0">
                <a:latin typeface="+mj-lt"/>
              </a:rPr>
              <a:t> </a:t>
            </a:r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recovery</a:t>
            </a:r>
            <a:r>
              <a:rPr lang="en-US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of economic activity in the euro area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The recovery of economic activity in the euro area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6" name="Image 5" descr="C:\Users\Z013454\Privé\graph. 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0"/>
          <a:stretch/>
        </p:blipFill>
        <p:spPr bwMode="auto">
          <a:xfrm>
            <a:off x="1112451" y="565338"/>
            <a:ext cx="6919099" cy="58002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Inflation and Unemployment improved but still not normalized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7" name="Image 6" descr="C:\Users\Z013454\Privé\graph.5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8"/>
          <a:stretch/>
        </p:blipFill>
        <p:spPr bwMode="auto">
          <a:xfrm>
            <a:off x="1526243" y="565338"/>
            <a:ext cx="6091515" cy="6146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Inflation and Unemployment improved but still not normalized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pic>
        <p:nvPicPr>
          <p:cNvPr id="6" name="Image 5" descr="C:\Users\Z013454\Privé\graph.5 - Copie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28"/>
          <a:stretch/>
        </p:blipFill>
        <p:spPr bwMode="auto">
          <a:xfrm>
            <a:off x="1741170" y="565337"/>
            <a:ext cx="5661660" cy="61574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Adjustment in the periphery: Internal devaluation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pic>
        <p:nvPicPr>
          <p:cNvPr id="7" name="Image 6" descr="C:\Users\Z013454\Privé\graph.6.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768" cy="5743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9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Adjustment in the periphery: Sustainable current account corrections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pic>
        <p:nvPicPr>
          <p:cNvPr id="6" name="Image 5" descr="C:\Users\Z013454\Privé\graph.7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77" y="879792"/>
            <a:ext cx="6880046" cy="557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9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Adjustment in the euro area: current account balances</a:t>
            </a:r>
            <a:endParaRPr lang="fr-FR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pic>
        <p:nvPicPr>
          <p:cNvPr id="7" name="Image 6" descr="C:\Users\Z013454\Privé\graph.8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69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79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9600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Cycle </a:t>
            </a:r>
            <a:r>
              <a:rPr lang="en-US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synchronization: </a:t>
            </a:r>
            <a:r>
              <a:rPr lang="en-US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Former periphery correlated with the core in 1990-2014</a:t>
            </a:r>
          </a:p>
          <a:p>
            <a:endParaRPr lang="en-US" b="1" cap="small" dirty="0" smtClean="0"/>
          </a:p>
          <a:p>
            <a:pPr algn="ctr"/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Euro Area vs. non-Euro countries</a:t>
            </a:r>
            <a:endParaRPr lang="fr-FR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pic>
        <p:nvPicPr>
          <p:cNvPr id="8" name="Image 7" descr="C:\Users\Z013454\Privé\graph.1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086" r="8919" b="2863"/>
          <a:stretch/>
        </p:blipFill>
        <p:spPr bwMode="auto">
          <a:xfrm>
            <a:off x="803483" y="1133020"/>
            <a:ext cx="7016684" cy="54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 rot="5400000">
            <a:off x="5295763" y="2616494"/>
            <a:ext cx="604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International d’Études Monétaires et Bancaires (CIMB)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Genève – Novembre 2017</a:t>
            </a:r>
          </a:p>
          <a:p>
            <a:r>
              <a:rPr lang="fr-FR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Jean-Claude Trichet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</TotalTime>
  <Words>218</Words>
  <Application>Microsoft Macintosh PowerPoint</Application>
  <PresentationFormat>Présentation à l'écran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Composite</vt:lpstr>
      <vt:lpstr>Jean-Claude Trichet Former President of the European Central Bank  What governance for the Eurozone?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  The recovery of economic activity in the euro area : ECB  Inflation and Unemployment improved but still not normalized : Eurostat. Latest observation: June 2017 Eurostat and ECB staff calculations. Note: For any given year, the shaded area contains the middle 50% of the growth rates (“interquartile range”). The observation for 2017 is based on 2017Q1. Each dot represents a country-year observation.  Adjustment in the periphery: Internal devaluation : ECB  Adjustment in the periphery: sustainable current account corrections: ECB staff estimations. Note: The estimates are based on an empirical modelling the current account balance to a broad set of cyclical fundamental and policy variables.  Adjustment in the euro area - current account balances : ECB and Eurostat. Note: “Other” includes a statistical discrepancy term scheme data at the country level do not necessarily add up to the euro area total.  Cycle synchronization: Former periphery correlated with the core in 1990-2014 : Bayoumi, T. and B. Eichengreen (2017) “Aftershocks of monetary unification: hysteresis with a financial twist” IMF WP/17/55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Jean-Claude Trichet What governance for the Eurozone?</dc:title>
  <dc:creator>HUOT Lyliane (UA 1060)</dc:creator>
  <cp:lastModifiedBy>IT</cp:lastModifiedBy>
  <cp:revision>8</cp:revision>
  <dcterms:created xsi:type="dcterms:W3CDTF">2017-11-09T15:33:35Z</dcterms:created>
  <dcterms:modified xsi:type="dcterms:W3CDTF">2017-11-13T09:12:54Z</dcterms:modified>
</cp:coreProperties>
</file>